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8288000" cy="10287000"/>
  <p:notesSz cx="6858000" cy="9144000"/>
  <p:embeddedFontLst>
    <p:embeddedFont>
      <p:font typeface="Lato Bold" charset="1" panose="020F0502020204030203"/>
      <p:regular r:id="rId68"/>
    </p:embeddedFont>
    <p:embeddedFont>
      <p:font typeface="Ubuntu Bold" charset="1" panose="020B0804030602030204"/>
      <p:regular r:id="rId69"/>
    </p:embeddedFont>
    <p:embeddedFont>
      <p:font typeface="Lato" charset="1" panose="020F0502020204030203"/>
      <p:regular r:id="rId73"/>
    </p:embeddedFont>
    <p:embeddedFont>
      <p:font typeface="Ubuntu" charset="1" panose="020B0504030602030204"/>
      <p:regular r:id="rId74"/>
    </p:embeddedFont>
    <p:embeddedFont>
      <p:font typeface="Canva Sans Bold" charset="1" panose="020B0803030501040103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notesMasters/notesMaster1.xml" Type="http://schemas.openxmlformats.org/officeDocument/2006/relationships/notesMaster"/><Relationship Id="rId71" Target="theme/theme2.xml" Type="http://schemas.openxmlformats.org/officeDocument/2006/relationships/theme"/><Relationship Id="rId72" Target="notesSlides/notesSlide1.xml" Type="http://schemas.openxmlformats.org/officeDocument/2006/relationships/notesSlide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12" Target="../media/image13.jpeg" Type="http://schemas.openxmlformats.org/officeDocument/2006/relationships/image"/><Relationship Id="rId13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62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6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70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image7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7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Relationship Id="rId3" Target="../media/image82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jpeg" Type="http://schemas.openxmlformats.org/officeDocument/2006/relationships/image"/><Relationship Id="rId3" Target="../media/image8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Relationship Id="rId3" Target="../media/image8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68" y="2965954"/>
            <a:ext cx="5023321" cy="4109990"/>
          </a:xfrm>
          <a:custGeom>
            <a:avLst/>
            <a:gdLst/>
            <a:ahLst/>
            <a:cxnLst/>
            <a:rect r="r" b="b" t="t" l="l"/>
            <a:pathLst>
              <a:path h="4109990" w="5023321">
                <a:moveTo>
                  <a:pt x="0" y="0"/>
                </a:moveTo>
                <a:lnTo>
                  <a:pt x="5023320" y="0"/>
                </a:lnTo>
                <a:lnTo>
                  <a:pt x="5023320" y="4109990"/>
                </a:lnTo>
                <a:lnTo>
                  <a:pt x="0" y="4109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2021" y="6036653"/>
            <a:ext cx="7759450" cy="80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2"/>
              </a:lnSpc>
            </a:pPr>
            <a:r>
              <a:rPr lang="en-US" sz="467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Group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2021" y="1859988"/>
            <a:ext cx="775945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CT216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2021" y="7529969"/>
            <a:ext cx="775945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Mentor T.A. : Madhav Jivani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2021" y="6999744"/>
            <a:ext cx="957361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Under the Guidance of: Prof. Yash Vasavada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2021" y="2228288"/>
            <a:ext cx="11553974" cy="368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39"/>
              </a:lnSpc>
            </a:pPr>
            <a:r>
              <a:rPr lang="en-US" sz="10456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LDPC DECODING FOR 5G NR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0079" y="538592"/>
            <a:ext cx="11867842" cy="8161219"/>
          </a:xfrm>
          <a:custGeom>
            <a:avLst/>
            <a:gdLst/>
            <a:ahLst/>
            <a:cxnLst/>
            <a:rect r="r" b="b" t="t" l="l"/>
            <a:pathLst>
              <a:path h="8161219" w="11867842">
                <a:moveTo>
                  <a:pt x="0" y="0"/>
                </a:moveTo>
                <a:lnTo>
                  <a:pt x="11867842" y="0"/>
                </a:lnTo>
                <a:lnTo>
                  <a:pt x="11867842" y="8161219"/>
                </a:lnTo>
                <a:lnTo>
                  <a:pt x="0" y="8161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0908" y="8926624"/>
            <a:ext cx="6886183" cy="33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19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A example representation of Base Graph 1 with size 46 X 68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97" y="531389"/>
            <a:ext cx="10274371" cy="8110476"/>
          </a:xfrm>
          <a:custGeom>
            <a:avLst/>
            <a:gdLst/>
            <a:ahLst/>
            <a:cxnLst/>
            <a:rect r="r" b="b" t="t" l="l"/>
            <a:pathLst>
              <a:path h="8110476" w="10274371">
                <a:moveTo>
                  <a:pt x="0" y="0"/>
                </a:moveTo>
                <a:lnTo>
                  <a:pt x="10274371" y="0"/>
                </a:lnTo>
                <a:lnTo>
                  <a:pt x="10274371" y="8110476"/>
                </a:lnTo>
                <a:lnTo>
                  <a:pt x="0" y="811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3203" y="8910114"/>
            <a:ext cx="7120359" cy="3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0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A example representation of Base Graph 2 with size 42 X 52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3571" y="3921637"/>
            <a:ext cx="6899548" cy="5522365"/>
          </a:xfrm>
          <a:custGeom>
            <a:avLst/>
            <a:gdLst/>
            <a:ahLst/>
            <a:cxnLst/>
            <a:rect r="r" b="b" t="t" l="l"/>
            <a:pathLst>
              <a:path h="5522365" w="6899548">
                <a:moveTo>
                  <a:pt x="0" y="0"/>
                </a:moveTo>
                <a:lnTo>
                  <a:pt x="6899547" y="0"/>
                </a:lnTo>
                <a:lnTo>
                  <a:pt x="6899547" y="5522366"/>
                </a:lnTo>
                <a:lnTo>
                  <a:pt x="0" y="5522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7078" y="-18585"/>
            <a:ext cx="12584771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Expansion of Matrix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887" y="1899727"/>
            <a:ext cx="10315694" cy="265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Each entry from the base matrix expands into a </a:t>
            </a:r>
            <a:r>
              <a:rPr lang="en-US" b="true" sz="23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Zc × Zc</a:t>
            </a: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matrix:</a:t>
            </a:r>
          </a:p>
          <a:p>
            <a:pPr algn="l">
              <a:lnSpc>
                <a:spcPts val="2622"/>
              </a:lnSpc>
            </a:pPr>
          </a:p>
          <a:p>
            <a:pPr algn="l" marL="496579" indent="-248289" lvl="1">
              <a:lnSpc>
                <a:spcPts val="2622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−1 → Zero matrix</a:t>
            </a:r>
          </a:p>
          <a:p>
            <a:pPr algn="l" marL="496579" indent="-248289" lvl="1">
              <a:lnSpc>
                <a:spcPts val="2622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0 → Identity matrix</a:t>
            </a:r>
          </a:p>
          <a:p>
            <a:pPr algn="l">
              <a:lnSpc>
                <a:spcPts val="2964"/>
              </a:lnSpc>
            </a:pPr>
          </a:p>
          <a:p>
            <a:pPr algn="l">
              <a:lnSpc>
                <a:spcPts val="2622"/>
              </a:lnSpc>
            </a:pP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23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k (positive integer) → Zc × Zc identity matrix cyclically right-shifted by k</a:t>
            </a:r>
          </a:p>
          <a:p>
            <a:pPr algn="l">
              <a:lnSpc>
                <a:spcPts val="2622"/>
              </a:lnSpc>
            </a:pPr>
          </a:p>
          <a:p>
            <a:pPr algn="l">
              <a:lnSpc>
                <a:spcPts val="2622"/>
              </a:lnSpc>
            </a:pP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This process </a:t>
            </a:r>
            <a:r>
              <a:rPr lang="en-US" b="true" sz="23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“blows up”</a:t>
            </a: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the base graph into the full parity-check matrix 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887" y="5143500"/>
            <a:ext cx="1031569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Each base matrix entry the values are from </a:t>
            </a:r>
            <a:r>
              <a:rPr lang="en-US" sz="25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-1,0,1,2,3,4 ..... Zc-1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7887" y="6115050"/>
            <a:ext cx="1031569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Values mentioned in the figure are the expansion values that can be taken by the base graphs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779" y="2443686"/>
            <a:ext cx="15376368" cy="5719889"/>
          </a:xfrm>
          <a:custGeom>
            <a:avLst/>
            <a:gdLst/>
            <a:ahLst/>
            <a:cxnLst/>
            <a:rect r="r" b="b" t="t" l="l"/>
            <a:pathLst>
              <a:path h="5719889" w="15376368">
                <a:moveTo>
                  <a:pt x="0" y="0"/>
                </a:moveTo>
                <a:lnTo>
                  <a:pt x="15376368" y="0"/>
                </a:lnTo>
                <a:lnTo>
                  <a:pt x="15376368" y="5719890"/>
                </a:lnTo>
                <a:lnTo>
                  <a:pt x="0" y="571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9" t="0" r="-130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47119" y="-142875"/>
            <a:ext cx="1228368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PARITY CHECK MATRIX (H)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9628" y="1527889"/>
            <a:ext cx="16918671" cy="18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8"/>
              </a:lnSpc>
            </a:pP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2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LDPC codes are defined by a sparse matrix H, constructed from base matrices using expansion factor Zc</a:t>
            </a: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15830" y="8446264"/>
            <a:ext cx="8090515" cy="3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0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A example for expansion from Base Matrix with expansion factor : 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261" y="-200656"/>
            <a:ext cx="16164312" cy="119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AND RATE MATCHING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003" y="1311609"/>
            <a:ext cx="16783297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Defined as the ratio of message bits to total transmitted bits</a:t>
            </a:r>
          </a:p>
          <a:p>
            <a:pPr algn="l">
              <a:lnSpc>
                <a:spcPts val="2850"/>
              </a:lnSpc>
            </a:pPr>
          </a:p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sz="25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Rc = K/N</a:t>
            </a:r>
          </a:p>
          <a:p>
            <a:pPr algn="l">
              <a:lnSpc>
                <a:spcPts val="2850"/>
              </a:lnSpc>
            </a:pPr>
          </a:p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K: Message bits</a:t>
            </a:r>
          </a:p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N: Total transmitted bits</a:t>
            </a:r>
          </a:p>
          <a:p>
            <a:pPr algn="l">
              <a:lnSpc>
                <a:spcPts val="2850"/>
              </a:lnSpc>
            </a:pPr>
          </a:p>
          <a:p>
            <a:pPr algn="l">
              <a:lnSpc>
                <a:spcPts val="28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6003" y="4095548"/>
            <a:ext cx="17274055" cy="43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Rate Matching: </a:t>
            </a:r>
          </a:p>
          <a:p>
            <a:pPr algn="l">
              <a:lnSpc>
                <a:spcPts val="2850"/>
              </a:lnSpc>
            </a:pPr>
          </a:p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It is the process of adjusting the number of bits transmitted to match the </a:t>
            </a:r>
            <a:r>
              <a:rPr lang="en-US" sz="2500" b="true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desired code rate and channel capacity.</a:t>
            </a:r>
          </a:p>
          <a:p>
            <a:pPr algn="l">
              <a:lnSpc>
                <a:spcPts val="2850"/>
              </a:lnSpc>
            </a:pPr>
          </a:p>
          <a:p>
            <a:pPr algn="l" marL="539758" indent="-269879" lvl="1">
              <a:lnSpc>
                <a:spcPts val="2850"/>
              </a:lnSpc>
              <a:buFont typeface="Arial"/>
              <a:buChar char="•"/>
            </a:pPr>
            <a:r>
              <a:rPr lang="en-US" b="true" sz="25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It allows </a:t>
            </a:r>
            <a:r>
              <a:rPr lang="en-US" b="true" sz="25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flexible adaptation</a:t>
            </a:r>
            <a:r>
              <a:rPr lang="en-US" b="true" sz="25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to varied data rates, block sizes, and channel conditions.</a:t>
            </a:r>
          </a:p>
          <a:p>
            <a:pPr algn="l" marL="539758" indent="-269879" lvl="1">
              <a:lnSpc>
                <a:spcPts val="2850"/>
              </a:lnSpc>
              <a:buFont typeface="Arial"/>
              <a:buChar char="•"/>
            </a:pPr>
            <a:r>
              <a:rPr lang="en-US" b="true" sz="25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Even if the LDPC encoder always generates the same number of output bits , rate matching helps us transmit only as many as needed.</a:t>
            </a:r>
          </a:p>
          <a:p>
            <a:pPr algn="l">
              <a:lnSpc>
                <a:spcPts val="2850"/>
              </a:lnSpc>
            </a:pPr>
          </a:p>
          <a:p>
            <a:pPr algn="l">
              <a:lnSpc>
                <a:spcPts val="2850"/>
              </a:lnSpc>
            </a:pPr>
            <a:r>
              <a:rPr lang="en-US" sz="25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There are some rate matching techniques  </a:t>
            </a:r>
          </a:p>
          <a:p>
            <a:pPr algn="l" marL="1079515" indent="-359838" lvl="2">
              <a:lnSpc>
                <a:spcPts val="2850"/>
              </a:lnSpc>
              <a:buAutoNum type="alphaLcPeriod" startAt="1"/>
            </a:pPr>
            <a:r>
              <a:rPr lang="en-US" b="true" sz="25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Puncturing</a:t>
            </a:r>
          </a:p>
          <a:p>
            <a:pPr algn="l" marL="1079515" indent="-359838" lvl="2">
              <a:lnSpc>
                <a:spcPts val="2850"/>
              </a:lnSpc>
              <a:buAutoNum type="alphaLcPeriod" startAt="1"/>
            </a:pPr>
            <a:r>
              <a:rPr lang="en-US" b="true" sz="25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Shortening</a:t>
            </a:r>
          </a:p>
          <a:p>
            <a:pPr algn="l">
              <a:lnSpc>
                <a:spcPts val="285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109" y="3714826"/>
            <a:ext cx="7232647" cy="5543474"/>
          </a:xfrm>
          <a:custGeom>
            <a:avLst/>
            <a:gdLst/>
            <a:ahLst/>
            <a:cxnLst/>
            <a:rect r="r" b="b" t="t" l="l"/>
            <a:pathLst>
              <a:path h="5543474" w="7232647">
                <a:moveTo>
                  <a:pt x="0" y="0"/>
                </a:moveTo>
                <a:lnTo>
                  <a:pt x="7232647" y="0"/>
                </a:lnTo>
                <a:lnTo>
                  <a:pt x="7232647" y="5543474"/>
                </a:lnTo>
                <a:lnTo>
                  <a:pt x="0" y="554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6681" y="10767"/>
            <a:ext cx="1258477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MESSAGE BIT SHORTENING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835" y="1828827"/>
            <a:ext cx="10569766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Set some message bits to zero and do not transmit them.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The S s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hortened bits are not transmitted, effectively increasing K and N, which results in a decreased Rc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Decoder treats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shortened bits as known-zero bits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Implemented by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removing those columns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from the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H matrix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Decoding Behavior: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Corresponding columns in H are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disregarded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2479" y="3667188"/>
            <a:ext cx="7212921" cy="5435024"/>
          </a:xfrm>
          <a:custGeom>
            <a:avLst/>
            <a:gdLst/>
            <a:ahLst/>
            <a:cxnLst/>
            <a:rect r="r" b="b" t="t" l="l"/>
            <a:pathLst>
              <a:path h="5435024" w="7212921">
                <a:moveTo>
                  <a:pt x="0" y="0"/>
                </a:moveTo>
                <a:lnTo>
                  <a:pt x="7212921" y="0"/>
                </a:lnTo>
                <a:lnTo>
                  <a:pt x="7212921" y="5435023"/>
                </a:lnTo>
                <a:lnTo>
                  <a:pt x="0" y="543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6681" y="10767"/>
            <a:ext cx="1258477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MESSAGE BIT PUNCTURING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944" y="1958817"/>
            <a:ext cx="10151595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Sk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ip transmitting certain encoded bits of the H matrix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At the receiver, missing bits are filled with zeros or soft-value 0 during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decoding.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The first 2Z message bits are never transmitted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Thes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 bits are highly connected → prone to cause decoding errors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Helps avoid error propagation without changing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Rc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These bits are included in H during decoding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3709" y="3758948"/>
            <a:ext cx="7431557" cy="5499352"/>
          </a:xfrm>
          <a:custGeom>
            <a:avLst/>
            <a:gdLst/>
            <a:ahLst/>
            <a:cxnLst/>
            <a:rect r="r" b="b" t="t" l="l"/>
            <a:pathLst>
              <a:path h="5499352" w="7431557">
                <a:moveTo>
                  <a:pt x="0" y="0"/>
                </a:moveTo>
                <a:lnTo>
                  <a:pt x="7431557" y="0"/>
                </a:lnTo>
                <a:lnTo>
                  <a:pt x="7431557" y="5499352"/>
                </a:lnTo>
                <a:lnTo>
                  <a:pt x="0" y="5499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6681" y="10767"/>
            <a:ext cx="1258477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PARITY BIT PUNCTURING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265" y="1425660"/>
            <a:ext cx="10720308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Ce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rtain parity bits are not transmitted from the H matrix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educes total bits N, resulting in a higher code rate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Corresponding columns in H are disregarded during the decoding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Alternatively, set r = 0 for punctured parity bits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73168" y="998523"/>
            <a:ext cx="15344078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64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Suppose you have a base matrix of size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 x n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and an expansion factor of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z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. So the possible length of the codeword will be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n*z.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</a:p>
          <a:p>
            <a:pPr algn="l" marL="539749" indent="-269875" lvl="1">
              <a:lnSpc>
                <a:spcPts val="464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Out of these n*z bits, the first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2z are always punctured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. So we have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(n-2)*z bits left.</a:t>
            </a:r>
          </a:p>
          <a:p>
            <a:pPr algn="l">
              <a:lnSpc>
                <a:spcPts val="4649"/>
              </a:lnSpc>
            </a:pPr>
          </a:p>
          <a:p>
            <a:pPr algn="l" marL="539749" indent="-269875" lvl="1">
              <a:lnSpc>
                <a:spcPts val="464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Suppose you want to achieve an overall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code rate of x/y</a:t>
            </a:r>
          </a:p>
          <a:p>
            <a:pPr algn="l" marL="1079499" indent="-359833" lvl="2">
              <a:lnSpc>
                <a:spcPts val="4649"/>
              </a:lnSpc>
              <a:buFont typeface="Arial"/>
              <a:buChar char="⚬"/>
            </a:pP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Assume that you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puncture a*z bits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out of the available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(n-2)*z bits.</a:t>
            </a:r>
          </a:p>
          <a:p>
            <a:pPr algn="l" marL="1079499" indent="-359833" lvl="2">
              <a:lnSpc>
                <a:spcPts val="4649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Number of message bits = (n-m) * z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.</a:t>
            </a:r>
          </a:p>
          <a:p>
            <a:pPr algn="l" marL="1079499" indent="-359833" lvl="2">
              <a:lnSpc>
                <a:spcPts val="4649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From the equation shown, we can compute the number of parity bits required</a:t>
            </a:r>
          </a:p>
          <a:p>
            <a:pPr algn="l">
              <a:lnSpc>
                <a:spcPts val="4649"/>
              </a:lnSpc>
            </a:pPr>
          </a:p>
          <a:p>
            <a:pPr algn="l" marL="539749" indent="-269875" lvl="1">
              <a:lnSpc>
                <a:spcPts val="464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So, the required size of H matrix is</a:t>
            </a:r>
          </a:p>
          <a:p>
            <a:pPr algn="l" marL="1079499" indent="-359833" lvl="2">
              <a:lnSpc>
                <a:spcPts val="4649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Number of rows = Number of parity bits which we get from the equation</a:t>
            </a:r>
          </a:p>
          <a:p>
            <a:pPr algn="l" marL="1079499" indent="-359833" lvl="2">
              <a:lnSpc>
                <a:spcPts val="4649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Number of columns = Number of columns from equation + 2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01728" y="6252107"/>
            <a:ext cx="5938365" cy="2048606"/>
          </a:xfrm>
          <a:custGeom>
            <a:avLst/>
            <a:gdLst/>
            <a:ahLst/>
            <a:cxnLst/>
            <a:rect r="r" b="b" t="t" l="l"/>
            <a:pathLst>
              <a:path h="2048606" w="5938365">
                <a:moveTo>
                  <a:pt x="0" y="0"/>
                </a:moveTo>
                <a:lnTo>
                  <a:pt x="5938365" y="0"/>
                </a:lnTo>
                <a:lnTo>
                  <a:pt x="5938365" y="2048606"/>
                </a:lnTo>
                <a:lnTo>
                  <a:pt x="0" y="204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36681" y="10767"/>
            <a:ext cx="1258477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MATCHING FORMULA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74328" y="8538838"/>
            <a:ext cx="4494247" cy="3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0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derived formula of code rate matching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4154" y="26716"/>
            <a:ext cx="12099693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RATE MATCHING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4727" y="1791165"/>
            <a:ext cx="13606644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Example: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We want Code Rate = 3/4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with Base Matrix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46 × 68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Suppose we have a 46 X 68 Base matrix and we want a code rate of 3/4.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So,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n = 68, m= 46, x = 3, y = 4.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Putting these values in the previous equation and solving for a, we get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a = 49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So, now we have to transmit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66z - 49z = 17z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bits in all.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Out of these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17z bits, 13z are message bits.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Parity bits sent: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17z−13z=4z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3777" y="5400133"/>
            <a:ext cx="13606644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Rows used: Number of parity bits = 4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Columns used: Transmitted bits  = 17+2=19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4167" y="7186892"/>
            <a:ext cx="13606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for a code rate of ¾  we use a 4 x19 submatrix from the full 46 X 68 base matrix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1169" y="790575"/>
            <a:ext cx="10605662" cy="182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39"/>
              </a:lnSpc>
            </a:pPr>
            <a:r>
              <a:rPr lang="en-US" b="true" sz="10456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HONOR CODE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315" y="3449292"/>
            <a:ext cx="15125370" cy="416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338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We declare that</a:t>
            </a:r>
          </a:p>
          <a:p>
            <a:pPr algn="just">
              <a:lnSpc>
                <a:spcPts val="4737"/>
              </a:lnSpc>
            </a:pPr>
            <a:r>
              <a:rPr lang="en-US" sz="338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→ The work that we are presenting is our own work.</a:t>
            </a:r>
          </a:p>
          <a:p>
            <a:pPr algn="just">
              <a:lnSpc>
                <a:spcPts val="4737"/>
              </a:lnSpc>
            </a:pPr>
            <a:r>
              <a:rPr lang="en-US" sz="338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→ We have not copied the work (the code, the results, etc.) that someone else has done.</a:t>
            </a:r>
          </a:p>
          <a:p>
            <a:pPr algn="just">
              <a:lnSpc>
                <a:spcPts val="4737"/>
              </a:lnSpc>
            </a:pPr>
            <a:r>
              <a:rPr lang="en-US" sz="338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→ Concepts, understanding and insights we will be describing are our own.</a:t>
            </a:r>
          </a:p>
          <a:p>
            <a:pPr algn="just">
              <a:lnSpc>
                <a:spcPts val="4737"/>
              </a:lnSpc>
            </a:pPr>
            <a:r>
              <a:rPr lang="en-US" sz="338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→</a:t>
            </a:r>
            <a:r>
              <a:rPr lang="en-US" sz="3383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 We make this pledge truthfully. We know that violation of this solemn pledge can carry grave consequences.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17449" y="1133475"/>
            <a:ext cx="17259300" cy="81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024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We expl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oit the structure of the base matrix to do the encoding</a:t>
            </a:r>
          </a:p>
          <a:p>
            <a:pPr algn="l" marL="539749" indent="-269875" lvl="1">
              <a:lnSpc>
                <a:spcPts val="5024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The main idea behind the decoding is that all the parity bits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greater than equal to 5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can be obtained simply by solving a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linear equation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because of the structure of the matrix</a:t>
            </a:r>
          </a:p>
          <a:p>
            <a:pPr algn="l" marL="539749" indent="-269875" lvl="1">
              <a:lnSpc>
                <a:spcPts val="5024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To find the first four bits, we need to solve 4 equations simultaneously. This calculation is made easy due to the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double-diagonal structure</a:t>
            </a: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of the matrix.</a:t>
            </a:r>
          </a:p>
          <a:p>
            <a:pPr algn="l" marL="539749" indent="-269875" lvl="1">
              <a:lnSpc>
                <a:spcPts val="5024"/>
              </a:lnSpc>
              <a:buFont typeface="Arial"/>
              <a:buChar char="•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We will consider an example to understand the encoding:</a:t>
            </a:r>
          </a:p>
          <a:p>
            <a:pPr algn="l" marL="1079499" indent="-359833" lvl="2">
              <a:lnSpc>
                <a:spcPts val="5024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We have a message vector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 = [m1 m2 m3 m4 m5]</a:t>
            </a:r>
          </a:p>
          <a:p>
            <a:pPr algn="l" marL="1079499" indent="-359833" lvl="2">
              <a:lnSpc>
                <a:spcPts val="5024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4 parity bits are added to this vector which are 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[p1 p2 p3 p4]</a:t>
            </a:r>
          </a:p>
          <a:p>
            <a:pPr algn="l" marL="1079499" indent="-359833" lvl="2">
              <a:lnSpc>
                <a:spcPts val="5024"/>
              </a:lnSpc>
              <a:buFont typeface="Arial"/>
              <a:buChar char="⚬"/>
            </a:pPr>
            <a:r>
              <a:rPr lang="en-US" b="true" sz="24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Codeword =</a:t>
            </a:r>
            <a:r>
              <a:rPr lang="en-US" b="true" sz="2499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[c1 c2 c3 c4 c5 c6 c7 c8 c9]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58929" y="6090923"/>
            <a:ext cx="6386310" cy="3759940"/>
          </a:xfrm>
          <a:custGeom>
            <a:avLst/>
            <a:gdLst/>
            <a:ahLst/>
            <a:cxnLst/>
            <a:rect r="r" b="b" t="t" l="l"/>
            <a:pathLst>
              <a:path h="3759940" w="6386310">
                <a:moveTo>
                  <a:pt x="0" y="0"/>
                </a:moveTo>
                <a:lnTo>
                  <a:pt x="6386310" y="0"/>
                </a:lnTo>
                <a:lnTo>
                  <a:pt x="6386310" y="3759940"/>
                </a:lnTo>
                <a:lnTo>
                  <a:pt x="0" y="375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0500" y="-123825"/>
            <a:ext cx="1258477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ENCODING USING BASE MATRIX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1687809">
            <a:off x="13918348" y="4899338"/>
            <a:ext cx="2841238" cy="802650"/>
          </a:xfrm>
          <a:custGeom>
            <a:avLst/>
            <a:gdLst/>
            <a:ahLst/>
            <a:cxnLst/>
            <a:rect r="r" b="b" t="t" l="l"/>
            <a:pathLst>
              <a:path h="802650" w="2841238">
                <a:moveTo>
                  <a:pt x="0" y="802649"/>
                </a:moveTo>
                <a:lnTo>
                  <a:pt x="2841238" y="802649"/>
                </a:lnTo>
                <a:lnTo>
                  <a:pt x="2841238" y="0"/>
                </a:lnTo>
                <a:lnTo>
                  <a:pt x="0" y="0"/>
                </a:lnTo>
                <a:lnTo>
                  <a:pt x="0" y="802649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90193" y="4784725"/>
            <a:ext cx="31833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double diagonal stucture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9085" y="123786"/>
            <a:ext cx="17415569" cy="131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Equations obtained: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I₁v₁ + I₃v₃ + I₁v₄ + I₂v₅ + Iv₆ = 0 -Equation 1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I₂v₁ + Iv₂ + I₃v₄ + Iv₆ + Iv₇ = 0 -Equation2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 I₄v₂ + I₂v₃ + Iv₄ + I₁v₅ + Iv₇ +Iv₈ = 0 -Equation 3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I₄v₁ + I₁v₂ + Iv₃ + I₂v₅ +Iv₈ = 0 -Equation 4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Adding all four equations: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 I₁v₅ = I₁v₁ + I₂v₁ + I₄v₁ + Iv₂ + I₄v₂ + I₁v₂ + I₃v₃ + I₂v₃ + Iv₃ + I₁v₄ + I₃v₄ + Iv₄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We know that [v₁ v₂ v₃ v₄ v₅ v₆ v₇ v₈ v₉] = [m₁ m₂ m₃ m₄ m₅ p₁ p₂ p₃ p₄]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 So, rewriting the equation, we get: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 I₁p₁ = I₁m₁ + I₂m₁ + I₄m1 + Im₂ + I₄m₂ + I₁m₂ + I₃m₃ + I₂m₃ + Im₃ + I₁m₄ + I₃m₄ + Im₄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From here we can get p₁.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Substitute it in equation1 to get p₂ and solve so on to get all the 4 parity bits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The encoded message must satisfy the equality H*c = 0.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After calculating the first 4 parity bits it is easy to calculate the other parity bits as for the each column only one parity bit is present others get 0 (after multiplied)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58403" y="9462100"/>
            <a:ext cx="10114461" cy="71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0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After getting the parity bits we need to do BPSK and add noise using the AWGN channal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54029" y="23658"/>
            <a:ext cx="640637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BPSK MODULATION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717" y="1667267"/>
            <a:ext cx="13919207" cy="565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Binary Phase Shift Keying (BPSK) maps bits to voltages: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Bit 0 → +1 volt</a:t>
            </a:r>
          </a:p>
          <a:p>
            <a:pPr algn="l">
              <a:lnSpc>
                <a:spcPts val="4060"/>
              </a:lnSpc>
            </a:pP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Bit 1 → −1 volt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Mapping formula: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 = 1 − 2b,  </a:t>
            </a:r>
            <a:r>
              <a:rPr lang="en-US" b="true" sz="29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where b is the bit and s is the modulated signal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Ensures maximum symbol separation for better noise resistance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717" y="1667267"/>
            <a:ext cx="13919207" cy="841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</a:t>
            </a: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imulates real-world noise using Additive White Gaussian Noise (AWGN)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No</a:t>
            </a: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ise power determined by SNR:</a:t>
            </a:r>
          </a:p>
          <a:p>
            <a:pPr algn="l">
              <a:lnSpc>
                <a:spcPts val="3920"/>
              </a:lnSpc>
            </a:pP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γ = Eₛ / N₀</a:t>
            </a: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, where Eₛ is signal energy</a:t>
            </a:r>
          </a:p>
          <a:p>
            <a:pPr algn="l">
              <a:lnSpc>
                <a:spcPts val="3920"/>
              </a:lnSpc>
            </a:pP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σ² =</a:t>
            </a:r>
            <a:r>
              <a:rPr lang="en-US" b="true" sz="28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1 / γ</a:t>
            </a: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, noise variance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Received signal: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 = s + u, where u = σ × uₛ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uₛ ~ N(0, σ) (standard normal noise)</a:t>
            </a:r>
          </a:p>
          <a:p>
            <a:pPr algn="l">
              <a:lnSpc>
                <a:spcPts val="3920"/>
              </a:lnSpc>
            </a:pP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AWGN affects BPSK symbols, testing decoder robustness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34624" y="4446811"/>
            <a:ext cx="6078862" cy="2043907"/>
          </a:xfrm>
          <a:custGeom>
            <a:avLst/>
            <a:gdLst/>
            <a:ahLst/>
            <a:cxnLst/>
            <a:rect r="r" b="b" t="t" l="l"/>
            <a:pathLst>
              <a:path h="2043907" w="6078862">
                <a:moveTo>
                  <a:pt x="0" y="0"/>
                </a:moveTo>
                <a:lnTo>
                  <a:pt x="6078862" y="0"/>
                </a:lnTo>
                <a:lnTo>
                  <a:pt x="6078862" y="2043907"/>
                </a:lnTo>
                <a:lnTo>
                  <a:pt x="0" y="2043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54029" y="23658"/>
            <a:ext cx="640637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AWGN CHANNEL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3839" y="6823762"/>
            <a:ext cx="4360432" cy="3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0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schematic of bpsk and awgn channal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8883" y="3298497"/>
            <a:ext cx="12584771" cy="275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7"/>
              </a:lnSpc>
            </a:pPr>
            <a:r>
              <a:rPr lang="en-US" b="true" sz="1575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DECODING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8" y="3985203"/>
            <a:ext cx="7113110" cy="3920114"/>
          </a:xfrm>
          <a:custGeom>
            <a:avLst/>
            <a:gdLst/>
            <a:ahLst/>
            <a:cxnLst/>
            <a:rect r="r" b="b" t="t" l="l"/>
            <a:pathLst>
              <a:path h="3920114" w="7113110">
                <a:moveTo>
                  <a:pt x="0" y="0"/>
                </a:moveTo>
                <a:lnTo>
                  <a:pt x="7113109" y="0"/>
                </a:lnTo>
                <a:lnTo>
                  <a:pt x="7113109" y="3920114"/>
                </a:lnTo>
                <a:lnTo>
                  <a:pt x="0" y="3920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723379"/>
            <a:ext cx="7876902" cy="4443762"/>
          </a:xfrm>
          <a:custGeom>
            <a:avLst/>
            <a:gdLst/>
            <a:ahLst/>
            <a:cxnLst/>
            <a:rect r="r" b="b" t="t" l="l"/>
            <a:pathLst>
              <a:path h="4443762" w="7876902">
                <a:moveTo>
                  <a:pt x="0" y="0"/>
                </a:moveTo>
                <a:lnTo>
                  <a:pt x="7876902" y="0"/>
                </a:lnTo>
                <a:lnTo>
                  <a:pt x="7876902" y="4443762"/>
                </a:lnTo>
                <a:lnTo>
                  <a:pt x="0" y="444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00" y="-161925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6757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  DECODING TANNER GRAPH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366063"/>
            <a:ext cx="16644250" cy="174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3" indent="-356237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The Parity Check Matrix H can be represented by a Bipartite Graph containing 2 types of nodes :- (i) Variable nodes or Bit nodes (VN’s) , (ii) Check nodes(CN’s) to check parity , this is called as Tanner graph 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8669" y="7895792"/>
            <a:ext cx="3778091" cy="3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58"/>
              </a:lnSpc>
              <a:spcBef>
                <a:spcPct val="0"/>
              </a:spcBef>
            </a:pPr>
            <a:r>
              <a:rPr lang="en-US" b="true" sz="2041" strike="noStrike" u="non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A Sample Parity Check Matrix 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93405" y="8205878"/>
            <a:ext cx="4611291" cy="34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Corresponding Tanner Graph of given H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01704" y="3321872"/>
            <a:ext cx="3086100" cy="1280030"/>
            <a:chOff x="0" y="0"/>
            <a:chExt cx="812800" cy="337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37127"/>
            </a:xfrm>
            <a:custGeom>
              <a:avLst/>
              <a:gdLst/>
              <a:ahLst/>
              <a:cxnLst/>
              <a:rect r="r" b="b" t="t" l="l"/>
              <a:pathLst>
                <a:path h="33712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7127"/>
                  </a:lnTo>
                  <a:lnTo>
                    <a:pt x="0" y="337127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8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Hard Decision Decoding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157443"/>
            <a:ext cx="18288000" cy="157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9"/>
              </a:lnSpc>
            </a:pPr>
            <a:r>
              <a:rPr lang="en-US" b="true" sz="9056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DECODING ALGORITHMS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853110" y="3323982"/>
            <a:ext cx="3086100" cy="1280030"/>
            <a:chOff x="0" y="0"/>
            <a:chExt cx="812800" cy="3371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37127"/>
            </a:xfrm>
            <a:custGeom>
              <a:avLst/>
              <a:gdLst/>
              <a:ahLst/>
              <a:cxnLst/>
              <a:rect r="r" b="b" t="t" l="l"/>
              <a:pathLst>
                <a:path h="33712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7127"/>
                  </a:lnTo>
                  <a:lnTo>
                    <a:pt x="0" y="337127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38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Soft Decision Decoding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H="true">
            <a:off x="5144754" y="1737147"/>
            <a:ext cx="3999246" cy="15847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9144000" y="1737147"/>
            <a:ext cx="3252160" cy="15868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5144754" y="4601902"/>
            <a:ext cx="0" cy="10445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12396160" y="4604012"/>
            <a:ext cx="11594" cy="1042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2298460" y="5646461"/>
            <a:ext cx="5692588" cy="3611839"/>
            <a:chOff x="0" y="0"/>
            <a:chExt cx="1499282" cy="9512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9282" cy="951266"/>
            </a:xfrm>
            <a:custGeom>
              <a:avLst/>
              <a:gdLst/>
              <a:ahLst/>
              <a:cxnLst/>
              <a:rect r="r" b="b" t="t" l="l"/>
              <a:pathLst>
                <a:path h="951266" w="1499282">
                  <a:moveTo>
                    <a:pt x="0" y="0"/>
                  </a:moveTo>
                  <a:lnTo>
                    <a:pt x="1499282" y="0"/>
                  </a:lnTo>
                  <a:lnTo>
                    <a:pt x="1499282" y="951266"/>
                  </a:lnTo>
                  <a:lnTo>
                    <a:pt x="0" y="951266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99282" cy="998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Operates on bits(0/1)</a:t>
              </a:r>
            </a:p>
            <a:p>
              <a:pPr algn="ctr">
                <a:lnSpc>
                  <a:spcPts val="3698"/>
                </a:lnSpc>
              </a:pP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Bit Flipping Algorithm</a:t>
              </a: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Weighted BF Algorithm</a:t>
              </a: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and More Complexities in BF Algorithm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54616" y="5646461"/>
            <a:ext cx="5906275" cy="3611839"/>
            <a:chOff x="0" y="0"/>
            <a:chExt cx="1555562" cy="951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5562" cy="951266"/>
            </a:xfrm>
            <a:custGeom>
              <a:avLst/>
              <a:gdLst/>
              <a:ahLst/>
              <a:cxnLst/>
              <a:rect r="r" b="b" t="t" l="l"/>
              <a:pathLst>
                <a:path h="951266" w="1555562">
                  <a:moveTo>
                    <a:pt x="0" y="0"/>
                  </a:moveTo>
                  <a:lnTo>
                    <a:pt x="1555562" y="0"/>
                  </a:lnTo>
                  <a:lnTo>
                    <a:pt x="1555562" y="951266"/>
                  </a:lnTo>
                  <a:lnTo>
                    <a:pt x="0" y="951266"/>
                  </a:ln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55562" cy="998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Operates on LLRs (Real Valued Beliefs)</a:t>
              </a:r>
            </a:p>
            <a:p>
              <a:pPr algn="ctr">
                <a:lnSpc>
                  <a:spcPts val="3698"/>
                </a:lnSpc>
              </a:pP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Belief Propagation Algorithm</a:t>
              </a: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Min-Sum Algorithm</a:t>
              </a: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Layered Decoding</a:t>
              </a:r>
            </a:p>
            <a:p>
              <a:pPr algn="l" marL="570382" indent="-285191" lvl="1">
                <a:lnSpc>
                  <a:spcPts val="3698"/>
                </a:lnSpc>
                <a:buFont typeface="Arial"/>
                <a:buChar char="•"/>
              </a:pPr>
              <a:r>
                <a:rPr lang="en-US" sz="2641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Neural Decoding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17267"/>
            <a:ext cx="16230600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Hard Decision Performance:-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ĉᵢ = 0     if rᵢ &gt; 0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  1     else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rᵢ is the received value from the channel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Convert all the soft values to binary by thresholding at 0: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If rᵢ is positive (closer to +1), assume bit was 0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If rᵢ is negative (closer to −1), assume bit was 1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29271"/>
            <a:ext cx="1623060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Steps:-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Compute the syndrome vector, s = H * ĉ^T mod 2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For each bit: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            Check i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f it's part of many unsatisfied parity checks, and flip it if found.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Repeat until: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           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Syndrome = 0 (all parity checks satisfied) or Maximum iterations reached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Bit Flipping Algorithm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425" y="2080361"/>
            <a:ext cx="6524224" cy="2574109"/>
          </a:xfrm>
          <a:custGeom>
            <a:avLst/>
            <a:gdLst/>
            <a:ahLst/>
            <a:cxnLst/>
            <a:rect r="r" b="b" t="t" l="l"/>
            <a:pathLst>
              <a:path h="2574109" w="6524224">
                <a:moveTo>
                  <a:pt x="0" y="0"/>
                </a:moveTo>
                <a:lnTo>
                  <a:pt x="6524224" y="0"/>
                </a:lnTo>
                <a:lnTo>
                  <a:pt x="6524224" y="2574109"/>
                </a:lnTo>
                <a:lnTo>
                  <a:pt x="0" y="2574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0111" y="2080361"/>
            <a:ext cx="3377763" cy="2574109"/>
          </a:xfrm>
          <a:custGeom>
            <a:avLst/>
            <a:gdLst/>
            <a:ahLst/>
            <a:cxnLst/>
            <a:rect r="r" b="b" t="t" l="l"/>
            <a:pathLst>
              <a:path h="2574109" w="3377763">
                <a:moveTo>
                  <a:pt x="0" y="0"/>
                </a:moveTo>
                <a:lnTo>
                  <a:pt x="3377763" y="0"/>
                </a:lnTo>
                <a:lnTo>
                  <a:pt x="3377763" y="2574109"/>
                </a:lnTo>
                <a:lnTo>
                  <a:pt x="0" y="2574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0050" y="2080361"/>
            <a:ext cx="3177186" cy="2574109"/>
          </a:xfrm>
          <a:custGeom>
            <a:avLst/>
            <a:gdLst/>
            <a:ahLst/>
            <a:cxnLst/>
            <a:rect r="r" b="b" t="t" l="l"/>
            <a:pathLst>
              <a:path h="2574109" w="3177186">
                <a:moveTo>
                  <a:pt x="0" y="0"/>
                </a:moveTo>
                <a:lnTo>
                  <a:pt x="3177186" y="0"/>
                </a:lnTo>
                <a:lnTo>
                  <a:pt x="3177186" y="2574109"/>
                </a:lnTo>
                <a:lnTo>
                  <a:pt x="0" y="2574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Bit Flipping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030" y="4714629"/>
            <a:ext cx="16230600" cy="587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Message from VN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to CN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          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Each variable node VN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​ transmits its current hard-decision value to all connected check nodes CN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based on the parity-check matrix H.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Message from CN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to VN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Each check node CN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evaluates the local parity constraint and sends a binary indication to each connected variable node VN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​, indicating it might be incorrect.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Bit-Flipping Criterion at VN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​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If more than 50% of the connected check nodes CN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indicate a parity violation, the bit value of VN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​ is inverted, this process iterates until convergence or until maximum iteration limit is reached.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</a:t>
            </a: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1372" y="5456709"/>
            <a:ext cx="5849461" cy="1622347"/>
          </a:xfrm>
          <a:custGeom>
            <a:avLst/>
            <a:gdLst/>
            <a:ahLst/>
            <a:cxnLst/>
            <a:rect r="r" b="b" t="t" l="l"/>
            <a:pathLst>
              <a:path h="1622347" w="5849461">
                <a:moveTo>
                  <a:pt x="0" y="0"/>
                </a:moveTo>
                <a:lnTo>
                  <a:pt x="5849461" y="0"/>
                </a:lnTo>
                <a:lnTo>
                  <a:pt x="5849461" y="1622346"/>
                </a:lnTo>
                <a:lnTo>
                  <a:pt x="0" y="1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7964" y="3750731"/>
            <a:ext cx="4456277" cy="1253068"/>
          </a:xfrm>
          <a:custGeom>
            <a:avLst/>
            <a:gdLst/>
            <a:ahLst/>
            <a:cxnLst/>
            <a:rect r="r" b="b" t="t" l="l"/>
            <a:pathLst>
              <a:path h="1253068" w="4456277">
                <a:moveTo>
                  <a:pt x="0" y="0"/>
                </a:moveTo>
                <a:lnTo>
                  <a:pt x="4456277" y="0"/>
                </a:lnTo>
                <a:lnTo>
                  <a:pt x="4456277" y="1253069"/>
                </a:lnTo>
                <a:lnTo>
                  <a:pt x="0" y="125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77515" y="7885584"/>
            <a:ext cx="5517175" cy="1555235"/>
          </a:xfrm>
          <a:custGeom>
            <a:avLst/>
            <a:gdLst/>
            <a:ahLst/>
            <a:cxnLst/>
            <a:rect r="r" b="b" t="t" l="l"/>
            <a:pathLst>
              <a:path h="1555235" w="5517175">
                <a:moveTo>
                  <a:pt x="0" y="0"/>
                </a:moveTo>
                <a:lnTo>
                  <a:pt x="5517175" y="0"/>
                </a:lnTo>
                <a:lnTo>
                  <a:pt x="5517175" y="1555235"/>
                </a:lnTo>
                <a:lnTo>
                  <a:pt x="0" y="1555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57816" y="3402463"/>
            <a:ext cx="5837397" cy="1529449"/>
          </a:xfrm>
          <a:custGeom>
            <a:avLst/>
            <a:gdLst/>
            <a:ahLst/>
            <a:cxnLst/>
            <a:rect r="r" b="b" t="t" l="l"/>
            <a:pathLst>
              <a:path h="1529449" w="5837397">
                <a:moveTo>
                  <a:pt x="0" y="0"/>
                </a:moveTo>
                <a:lnTo>
                  <a:pt x="5837397" y="0"/>
                </a:lnTo>
                <a:lnTo>
                  <a:pt x="5837397" y="1529449"/>
                </a:lnTo>
                <a:lnTo>
                  <a:pt x="0" y="1529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8272" y="4877643"/>
            <a:ext cx="815735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Step 1: VN to CN Message(Current belief)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 Sum Approximation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272" y="2100575"/>
            <a:ext cx="815735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Input: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Real values from channel are represented as soft bits (LLRs):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272" y="7117155"/>
            <a:ext cx="632269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Step 2: CN to VN Message (Min-Sum)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8762" y="2633975"/>
            <a:ext cx="876172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Step 3: Update Total LLR for Each Bit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39238" y="5202630"/>
            <a:ext cx="9125972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Bit Decision Rule: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ĉᵢ = 1,  if L(Q</a:t>
            </a:r>
            <a:r>
              <a:rPr lang="en-US" b="true" sz="30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</a:t>
            </a:r>
            <a:r>
              <a:rPr lang="en-US" b="true" sz="30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) &lt; 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0,       else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Stopping Condition: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Max iterations done OR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H⋅Ĉ</a:t>
            </a: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= 0 (all parity checks satisfied)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83697" y="3243090"/>
          <a:ext cx="8441278" cy="6153150"/>
        </p:xfrm>
        <a:graphic>
          <a:graphicData uri="http://schemas.openxmlformats.org/drawingml/2006/table">
            <a:tbl>
              <a:tblPr/>
              <a:tblGrid>
                <a:gridCol w="1926659"/>
                <a:gridCol w="3374699"/>
                <a:gridCol w="3139920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Signature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Dhruv Malani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Jeel Thummer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Ramoliya Shivam 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Siva Suhas Thatavarthy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Yug Patel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944100" y="3243090"/>
          <a:ext cx="7567797" cy="6153150"/>
        </p:xfrm>
        <a:graphic>
          <a:graphicData uri="http://schemas.openxmlformats.org/drawingml/2006/table">
            <a:tbl>
              <a:tblPr/>
              <a:tblGrid>
                <a:gridCol w="1857820"/>
                <a:gridCol w="3018128"/>
                <a:gridCol w="2691849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Signature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Harsh Kakadiya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Karan Makasana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Manav Kalavadiya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Parva Raval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202301056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Ubuntu Bold"/>
                          <a:ea typeface="Ubuntu Bold"/>
                          <a:cs typeface="Ubuntu Bold"/>
                          <a:sym typeface="Ubuntu Bold"/>
                        </a:rPr>
                        <a:t>Darshil Gandhi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6539406" y="5404037"/>
            <a:ext cx="2032740" cy="797543"/>
          </a:xfrm>
          <a:custGeom>
            <a:avLst/>
            <a:gdLst/>
            <a:ahLst/>
            <a:cxnLst/>
            <a:rect r="r" b="b" t="t" l="l"/>
            <a:pathLst>
              <a:path h="797543" w="2032740">
                <a:moveTo>
                  <a:pt x="0" y="0"/>
                </a:moveTo>
                <a:lnTo>
                  <a:pt x="2032741" y="0"/>
                </a:lnTo>
                <a:lnTo>
                  <a:pt x="2032741" y="797544"/>
                </a:lnTo>
                <a:lnTo>
                  <a:pt x="0" y="797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6" r="0" b="-50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7447" y="4389661"/>
            <a:ext cx="1707009" cy="785733"/>
          </a:xfrm>
          <a:custGeom>
            <a:avLst/>
            <a:gdLst/>
            <a:ahLst/>
            <a:cxnLst/>
            <a:rect r="r" b="b" t="t" l="l"/>
            <a:pathLst>
              <a:path h="785733" w="1707009">
                <a:moveTo>
                  <a:pt x="0" y="0"/>
                </a:moveTo>
                <a:lnTo>
                  <a:pt x="1707009" y="0"/>
                </a:lnTo>
                <a:lnTo>
                  <a:pt x="1707009" y="785733"/>
                </a:lnTo>
                <a:lnTo>
                  <a:pt x="0" y="785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14" t="-23848" r="-3459" b="-1654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37447" y="6430181"/>
            <a:ext cx="1766152" cy="786611"/>
          </a:xfrm>
          <a:custGeom>
            <a:avLst/>
            <a:gdLst/>
            <a:ahLst/>
            <a:cxnLst/>
            <a:rect r="r" b="b" t="t" l="l"/>
            <a:pathLst>
              <a:path h="786611" w="1766152">
                <a:moveTo>
                  <a:pt x="0" y="0"/>
                </a:moveTo>
                <a:lnTo>
                  <a:pt x="1766152" y="0"/>
                </a:lnTo>
                <a:lnTo>
                  <a:pt x="1766152" y="786611"/>
                </a:lnTo>
                <a:lnTo>
                  <a:pt x="0" y="786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13" t="0" r="-826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7447" y="6430181"/>
            <a:ext cx="1766152" cy="786611"/>
          </a:xfrm>
          <a:custGeom>
            <a:avLst/>
            <a:gdLst/>
            <a:ahLst/>
            <a:cxnLst/>
            <a:rect r="r" b="b" t="t" l="l"/>
            <a:pathLst>
              <a:path h="786611" w="1766152">
                <a:moveTo>
                  <a:pt x="0" y="0"/>
                </a:moveTo>
                <a:lnTo>
                  <a:pt x="1766152" y="0"/>
                </a:lnTo>
                <a:lnTo>
                  <a:pt x="1766152" y="786611"/>
                </a:lnTo>
                <a:lnTo>
                  <a:pt x="0" y="786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13" t="0" r="-826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708" y="7445392"/>
            <a:ext cx="1781438" cy="829633"/>
          </a:xfrm>
          <a:custGeom>
            <a:avLst/>
            <a:gdLst/>
            <a:ahLst/>
            <a:cxnLst/>
            <a:rect r="r" b="b" t="t" l="l"/>
            <a:pathLst>
              <a:path h="829633" w="1781438">
                <a:moveTo>
                  <a:pt x="0" y="0"/>
                </a:moveTo>
                <a:lnTo>
                  <a:pt x="1781439" y="0"/>
                </a:lnTo>
                <a:lnTo>
                  <a:pt x="1781439" y="829632"/>
                </a:lnTo>
                <a:lnTo>
                  <a:pt x="0" y="829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03" t="-14717" r="-230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41316" y="8452081"/>
            <a:ext cx="1099272" cy="761942"/>
          </a:xfrm>
          <a:custGeom>
            <a:avLst/>
            <a:gdLst/>
            <a:ahLst/>
            <a:cxnLst/>
            <a:rect r="r" b="b" t="t" l="l"/>
            <a:pathLst>
              <a:path h="761942" w="1099272">
                <a:moveTo>
                  <a:pt x="0" y="0"/>
                </a:moveTo>
                <a:lnTo>
                  <a:pt x="1099272" y="0"/>
                </a:lnTo>
                <a:lnTo>
                  <a:pt x="1099272" y="761942"/>
                </a:lnTo>
                <a:lnTo>
                  <a:pt x="0" y="761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47" t="-8211" r="-14039" b="-3893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30392" y="7453317"/>
            <a:ext cx="2028908" cy="766626"/>
          </a:xfrm>
          <a:custGeom>
            <a:avLst/>
            <a:gdLst/>
            <a:ahLst/>
            <a:cxnLst/>
            <a:rect r="r" b="b" t="t" l="l"/>
            <a:pathLst>
              <a:path h="766626" w="2028908">
                <a:moveTo>
                  <a:pt x="0" y="0"/>
                </a:moveTo>
                <a:lnTo>
                  <a:pt x="2028908" y="0"/>
                </a:lnTo>
                <a:lnTo>
                  <a:pt x="2028908" y="766626"/>
                </a:lnTo>
                <a:lnTo>
                  <a:pt x="0" y="766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3473" r="0" b="-2199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30392" y="4389661"/>
            <a:ext cx="1781846" cy="769383"/>
          </a:xfrm>
          <a:custGeom>
            <a:avLst/>
            <a:gdLst/>
            <a:ahLst/>
            <a:cxnLst/>
            <a:rect r="r" b="b" t="t" l="l"/>
            <a:pathLst>
              <a:path h="769383" w="1781846">
                <a:moveTo>
                  <a:pt x="0" y="0"/>
                </a:moveTo>
                <a:lnTo>
                  <a:pt x="1781845" y="0"/>
                </a:lnTo>
                <a:lnTo>
                  <a:pt x="1781845" y="769383"/>
                </a:lnTo>
                <a:lnTo>
                  <a:pt x="0" y="769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55393" y="5384987"/>
            <a:ext cx="1531843" cy="866019"/>
          </a:xfrm>
          <a:custGeom>
            <a:avLst/>
            <a:gdLst/>
            <a:ahLst/>
            <a:cxnLst/>
            <a:rect r="r" b="b" t="t" l="l"/>
            <a:pathLst>
              <a:path h="866019" w="1531843">
                <a:moveTo>
                  <a:pt x="0" y="0"/>
                </a:moveTo>
                <a:lnTo>
                  <a:pt x="1531843" y="0"/>
                </a:lnTo>
                <a:lnTo>
                  <a:pt x="1531843" y="866019"/>
                </a:lnTo>
                <a:lnTo>
                  <a:pt x="0" y="866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5990" t="-16574" r="-24950" b="-1379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73468" y="6479606"/>
            <a:ext cx="1834700" cy="745111"/>
          </a:xfrm>
          <a:custGeom>
            <a:avLst/>
            <a:gdLst/>
            <a:ahLst/>
            <a:cxnLst/>
            <a:rect r="r" b="b" t="t" l="l"/>
            <a:pathLst>
              <a:path h="745111" w="1834700">
                <a:moveTo>
                  <a:pt x="0" y="0"/>
                </a:moveTo>
                <a:lnTo>
                  <a:pt x="1834700" y="0"/>
                </a:lnTo>
                <a:lnTo>
                  <a:pt x="1834700" y="745111"/>
                </a:lnTo>
                <a:lnTo>
                  <a:pt x="0" y="7451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794" t="-30565" r="-11593" b="-1965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30392" y="8448543"/>
            <a:ext cx="2028908" cy="765481"/>
          </a:xfrm>
          <a:custGeom>
            <a:avLst/>
            <a:gdLst/>
            <a:ahLst/>
            <a:cxnLst/>
            <a:rect r="r" b="b" t="t" l="l"/>
            <a:pathLst>
              <a:path h="765481" w="2028908">
                <a:moveTo>
                  <a:pt x="0" y="0"/>
                </a:moveTo>
                <a:lnTo>
                  <a:pt x="2028908" y="0"/>
                </a:lnTo>
                <a:lnTo>
                  <a:pt x="2028908" y="765480"/>
                </a:lnTo>
                <a:lnTo>
                  <a:pt x="0" y="765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546" t="-70958" r="-24129" b="-5368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41169" y="790575"/>
            <a:ext cx="10605662" cy="182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39"/>
              </a:lnSpc>
            </a:pPr>
            <a:r>
              <a:rPr lang="en-US" b="true" sz="10456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MEMBERS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</a:t>
            </a: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272" y="2100575"/>
            <a:ext cx="1287265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Storage matrix ℓ is a sparse matrix of same size as Parity Check Matrix.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ℓ(i,j)=0 if H(i,j)=0 and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ℓ(i,j) is non-zero only if H(i,j)=1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8272" y="4443725"/>
            <a:ext cx="13650680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For Each Row: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 Magnitude</a:t>
            </a: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min1 = minimum absolute value of all non-zero entries in row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min2 = next higher absolute value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Set magnitude of all values except minimum = min1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Set magnitude of minimum value = min2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Sign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Parity = Product of signs of entries in row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New sign of entry = (old sign) (parity)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 Sum Approximation Algorithm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</a:t>
            </a: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0320" y="2218932"/>
            <a:ext cx="5961890" cy="3005890"/>
          </a:xfrm>
          <a:custGeom>
            <a:avLst/>
            <a:gdLst/>
            <a:ahLst/>
            <a:cxnLst/>
            <a:rect r="r" b="b" t="t" l="l"/>
            <a:pathLst>
              <a:path h="3005890" w="5961890">
                <a:moveTo>
                  <a:pt x="0" y="0"/>
                </a:moveTo>
                <a:lnTo>
                  <a:pt x="5961891" y="0"/>
                </a:lnTo>
                <a:lnTo>
                  <a:pt x="5961891" y="3005890"/>
                </a:lnTo>
                <a:lnTo>
                  <a:pt x="0" y="300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68780" y="5449057"/>
            <a:ext cx="10239571" cy="524778"/>
          </a:xfrm>
          <a:custGeom>
            <a:avLst/>
            <a:gdLst/>
            <a:ahLst/>
            <a:cxnLst/>
            <a:rect r="r" b="b" t="t" l="l"/>
            <a:pathLst>
              <a:path h="524778" w="10239571">
                <a:moveTo>
                  <a:pt x="0" y="0"/>
                </a:moveTo>
                <a:lnTo>
                  <a:pt x="10239571" y="0"/>
                </a:lnTo>
                <a:lnTo>
                  <a:pt x="10239571" y="524778"/>
                </a:lnTo>
                <a:lnTo>
                  <a:pt x="0" y="52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47884" y="6225850"/>
            <a:ext cx="11166763" cy="3682969"/>
          </a:xfrm>
          <a:custGeom>
            <a:avLst/>
            <a:gdLst/>
            <a:ahLst/>
            <a:cxnLst/>
            <a:rect r="r" b="b" t="t" l="l"/>
            <a:pathLst>
              <a:path h="3682969" w="11166763">
                <a:moveTo>
                  <a:pt x="0" y="0"/>
                </a:moveTo>
                <a:lnTo>
                  <a:pt x="11166763" y="0"/>
                </a:lnTo>
                <a:lnTo>
                  <a:pt x="11166763" y="3682969"/>
                </a:lnTo>
                <a:lnTo>
                  <a:pt x="0" y="3682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</a:t>
            </a: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3918" y="2186091"/>
            <a:ext cx="11166763" cy="3682969"/>
          </a:xfrm>
          <a:custGeom>
            <a:avLst/>
            <a:gdLst/>
            <a:ahLst/>
            <a:cxnLst/>
            <a:rect r="r" b="b" t="t" l="l"/>
            <a:pathLst>
              <a:path h="3682969" w="11166763">
                <a:moveTo>
                  <a:pt x="0" y="0"/>
                </a:moveTo>
                <a:lnTo>
                  <a:pt x="11166764" y="0"/>
                </a:lnTo>
                <a:lnTo>
                  <a:pt x="11166764" y="3682969"/>
                </a:lnTo>
                <a:lnTo>
                  <a:pt x="0" y="3682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9565" y="5935735"/>
            <a:ext cx="9975470" cy="3868039"/>
          </a:xfrm>
          <a:custGeom>
            <a:avLst/>
            <a:gdLst/>
            <a:ahLst/>
            <a:cxnLst/>
            <a:rect r="r" b="b" t="t" l="l"/>
            <a:pathLst>
              <a:path h="3868039" w="9975470">
                <a:moveTo>
                  <a:pt x="0" y="0"/>
                </a:moveTo>
                <a:lnTo>
                  <a:pt x="9975470" y="0"/>
                </a:lnTo>
                <a:lnTo>
                  <a:pt x="9975470" y="3868040"/>
                </a:lnTo>
                <a:lnTo>
                  <a:pt x="0" y="3868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</a:t>
            </a: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82578" y="2298263"/>
            <a:ext cx="13792139" cy="540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For Each Column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New Values 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Sum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= r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+ sum of all entries in column j. 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New Entry = Sum - (Old Entry) 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Sum is the new belief generated about values after the ith iteration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Decoding Values 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If sum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&gt; 0, decision on bit j = 0 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If sum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j</a:t>
            </a:r>
            <a:r>
              <a:rPr lang="en-US" sz="3399">
                <a:solidFill>
                  <a:srgbClr val="193120"/>
                </a:solidFill>
                <a:latin typeface="Ubuntu"/>
                <a:ea typeface="Ubuntu"/>
                <a:cs typeface="Ubuntu"/>
                <a:sym typeface="Ubuntu"/>
              </a:rPr>
              <a:t> &lt; 0, decision on bit j =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 Sum Approximation Algorithm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708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</a:t>
            </a:r>
            <a:r>
              <a:rPr lang="en-US" b="true" sz="6757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DECISION DECODING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1548" y="1579182"/>
            <a:ext cx="9975470" cy="3868039"/>
          </a:xfrm>
          <a:custGeom>
            <a:avLst/>
            <a:gdLst/>
            <a:ahLst/>
            <a:cxnLst/>
            <a:rect r="r" b="b" t="t" l="l"/>
            <a:pathLst>
              <a:path h="3868039" w="9975470">
                <a:moveTo>
                  <a:pt x="0" y="0"/>
                </a:moveTo>
                <a:lnTo>
                  <a:pt x="9975470" y="0"/>
                </a:lnTo>
                <a:lnTo>
                  <a:pt x="9975470" y="3868039"/>
                </a:lnTo>
                <a:lnTo>
                  <a:pt x="0" y="3868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8133" y="5670114"/>
            <a:ext cx="11301259" cy="607443"/>
          </a:xfrm>
          <a:custGeom>
            <a:avLst/>
            <a:gdLst/>
            <a:ahLst/>
            <a:cxnLst/>
            <a:rect r="r" b="b" t="t" l="l"/>
            <a:pathLst>
              <a:path h="607443" w="11301259">
                <a:moveTo>
                  <a:pt x="0" y="0"/>
                </a:moveTo>
                <a:lnTo>
                  <a:pt x="11301259" y="0"/>
                </a:lnTo>
                <a:lnTo>
                  <a:pt x="11301259" y="607443"/>
                </a:lnTo>
                <a:lnTo>
                  <a:pt x="0" y="607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6737" y="6496632"/>
            <a:ext cx="10614526" cy="2830540"/>
          </a:xfrm>
          <a:custGeom>
            <a:avLst/>
            <a:gdLst/>
            <a:ahLst/>
            <a:cxnLst/>
            <a:rect r="r" b="b" t="t" l="l"/>
            <a:pathLst>
              <a:path h="2830540" w="10614526">
                <a:moveTo>
                  <a:pt x="0" y="0"/>
                </a:moveTo>
                <a:lnTo>
                  <a:pt x="10614526" y="0"/>
                </a:lnTo>
                <a:lnTo>
                  <a:pt x="10614526" y="2830540"/>
                </a:lnTo>
                <a:lnTo>
                  <a:pt x="0" y="2830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3073400"/>
            <a:ext cx="9525" cy="19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4762" y="1125422"/>
            <a:ext cx="1828800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406D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31864"/>
            <a:ext cx="2469433" cy="19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8"/>
              </a:lnSpc>
            </a:pPr>
            <a:r>
              <a:rPr lang="en-US" sz="37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Column Operation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80546"/>
            <a:ext cx="2233812" cy="129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8"/>
              </a:lnSpc>
            </a:pPr>
            <a:r>
              <a:rPr lang="en-US" sz="37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Updated</a:t>
            </a:r>
          </a:p>
          <a:p>
            <a:pPr algn="l">
              <a:lnSpc>
                <a:spcPts val="5258"/>
              </a:lnSpc>
            </a:pPr>
            <a:r>
              <a:rPr lang="en-US" sz="37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Belief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6022" y="3073400"/>
            <a:ext cx="10355957" cy="388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b="true" sz="11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RESULT OF</a:t>
            </a:r>
          </a:p>
          <a:p>
            <a:pPr algn="ctr">
              <a:lnSpc>
                <a:spcPts val="15400"/>
              </a:lnSpc>
            </a:pPr>
            <a:r>
              <a:rPr lang="en-US" b="true" sz="11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NR_2_6_52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1/4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" t="-2531" r="-121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3" t="0" r="-74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" r="0" b="-37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3" t="0" r="-99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1/3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5260">
            <a:off x="10754461" y="5252875"/>
            <a:ext cx="2186759" cy="781766"/>
          </a:xfrm>
          <a:custGeom>
            <a:avLst/>
            <a:gdLst/>
            <a:ahLst/>
            <a:cxnLst/>
            <a:rect r="r" b="b" t="t" l="l"/>
            <a:pathLst>
              <a:path h="781766" w="2186759">
                <a:moveTo>
                  <a:pt x="0" y="0"/>
                </a:moveTo>
                <a:lnTo>
                  <a:pt x="2186759" y="0"/>
                </a:lnTo>
                <a:lnTo>
                  <a:pt x="2186759" y="781766"/>
                </a:lnTo>
                <a:lnTo>
                  <a:pt x="0" y="78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1615" y="643777"/>
            <a:ext cx="12584771" cy="182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39"/>
              </a:lnSpc>
            </a:pPr>
            <a:r>
              <a:rPr lang="en-US" b="true" sz="10456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CONTENT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97441">
            <a:off x="9829753" y="3502263"/>
            <a:ext cx="2186759" cy="781766"/>
          </a:xfrm>
          <a:custGeom>
            <a:avLst/>
            <a:gdLst/>
            <a:ahLst/>
            <a:cxnLst/>
            <a:rect r="r" b="b" t="t" l="l"/>
            <a:pathLst>
              <a:path h="781766" w="2186759">
                <a:moveTo>
                  <a:pt x="0" y="0"/>
                </a:moveTo>
                <a:lnTo>
                  <a:pt x="2186759" y="0"/>
                </a:lnTo>
                <a:lnTo>
                  <a:pt x="2186759" y="781767"/>
                </a:lnTo>
                <a:lnTo>
                  <a:pt x="0" y="781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44271" y="3819468"/>
            <a:ext cx="3512200" cy="82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855" b="true">
                <a:solidFill>
                  <a:srgbClr val="5EAE60"/>
                </a:solidFill>
                <a:latin typeface="Lato Bold"/>
                <a:ea typeface="Lato Bold"/>
                <a:cs typeface="Lato Bold"/>
                <a:sym typeface="Lato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7160" y="6003964"/>
            <a:ext cx="3512200" cy="82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855" b="true">
                <a:solidFill>
                  <a:srgbClr val="5EAE60"/>
                </a:solidFill>
                <a:latin typeface="Lato Bold"/>
                <a:ea typeface="Lato Bold"/>
                <a:cs typeface="Lato Bold"/>
                <a:sym typeface="Lato Bold"/>
              </a:rPr>
              <a:t>Results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615260">
            <a:off x="9825539" y="7185353"/>
            <a:ext cx="2186759" cy="781766"/>
          </a:xfrm>
          <a:custGeom>
            <a:avLst/>
            <a:gdLst/>
            <a:ahLst/>
            <a:cxnLst/>
            <a:rect r="r" b="b" t="t" l="l"/>
            <a:pathLst>
              <a:path h="781766" w="2186759">
                <a:moveTo>
                  <a:pt x="0" y="0"/>
                </a:moveTo>
                <a:lnTo>
                  <a:pt x="2186759" y="0"/>
                </a:lnTo>
                <a:lnTo>
                  <a:pt x="2186759" y="781767"/>
                </a:lnTo>
                <a:lnTo>
                  <a:pt x="0" y="781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47840" y="7821841"/>
            <a:ext cx="4115565" cy="168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855" b="true">
                <a:solidFill>
                  <a:srgbClr val="5EAE60"/>
                </a:solidFill>
                <a:latin typeface="Lato Bold"/>
                <a:ea typeface="Lato Bold"/>
                <a:cs typeface="Lato Bold"/>
                <a:sym typeface="Lato Bold"/>
              </a:rPr>
              <a:t>Soft Decision Decoding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1497017">
            <a:off x="6209325" y="7166303"/>
            <a:ext cx="2186759" cy="781766"/>
          </a:xfrm>
          <a:custGeom>
            <a:avLst/>
            <a:gdLst/>
            <a:ahLst/>
            <a:cxnLst/>
            <a:rect r="r" b="b" t="t" l="l"/>
            <a:pathLst>
              <a:path h="781766" w="2186759">
                <a:moveTo>
                  <a:pt x="2186759" y="0"/>
                </a:moveTo>
                <a:lnTo>
                  <a:pt x="0" y="0"/>
                </a:lnTo>
                <a:lnTo>
                  <a:pt x="0" y="781767"/>
                </a:lnTo>
                <a:lnTo>
                  <a:pt x="2186759" y="781767"/>
                </a:lnTo>
                <a:lnTo>
                  <a:pt x="21867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93738" y="8135490"/>
            <a:ext cx="6328895" cy="168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855" b="true">
                <a:solidFill>
                  <a:srgbClr val="5EAE60"/>
                </a:solidFill>
                <a:latin typeface="Lato Bold"/>
                <a:ea typeface="Lato Bold"/>
                <a:cs typeface="Lato Bold"/>
                <a:sym typeface="Lato Bold"/>
              </a:rPr>
              <a:t>Hard Decision Decoding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172676">
            <a:off x="5252399" y="5263044"/>
            <a:ext cx="2186759" cy="781766"/>
          </a:xfrm>
          <a:custGeom>
            <a:avLst/>
            <a:gdLst/>
            <a:ahLst/>
            <a:cxnLst/>
            <a:rect r="r" b="b" t="t" l="l"/>
            <a:pathLst>
              <a:path h="781766" w="2186759">
                <a:moveTo>
                  <a:pt x="2186759" y="0"/>
                </a:moveTo>
                <a:lnTo>
                  <a:pt x="0" y="0"/>
                </a:lnTo>
                <a:lnTo>
                  <a:pt x="0" y="781766"/>
                </a:lnTo>
                <a:lnTo>
                  <a:pt x="2186759" y="781766"/>
                </a:lnTo>
                <a:lnTo>
                  <a:pt x="21867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36882" y="5722723"/>
            <a:ext cx="3512200" cy="82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855" b="true">
                <a:solidFill>
                  <a:srgbClr val="5EAE60"/>
                </a:solidFill>
                <a:latin typeface="Lato Bold"/>
                <a:ea typeface="Lato Bold"/>
                <a:cs typeface="Lato Bold"/>
                <a:sym typeface="Lato Bold"/>
              </a:rPr>
              <a:t>Encoding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615260">
            <a:off x="5928831" y="3476647"/>
            <a:ext cx="2186759" cy="781766"/>
          </a:xfrm>
          <a:custGeom>
            <a:avLst/>
            <a:gdLst/>
            <a:ahLst/>
            <a:cxnLst/>
            <a:rect r="r" b="b" t="t" l="l"/>
            <a:pathLst>
              <a:path h="781766" w="2186759">
                <a:moveTo>
                  <a:pt x="2186759" y="0"/>
                </a:moveTo>
                <a:lnTo>
                  <a:pt x="0" y="0"/>
                </a:lnTo>
                <a:lnTo>
                  <a:pt x="0" y="781766"/>
                </a:lnTo>
                <a:lnTo>
                  <a:pt x="2186759" y="781766"/>
                </a:lnTo>
                <a:lnTo>
                  <a:pt x="21867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22211" y="3678817"/>
            <a:ext cx="4243578" cy="4238274"/>
          </a:xfrm>
          <a:custGeom>
            <a:avLst/>
            <a:gdLst/>
            <a:ahLst/>
            <a:cxnLst/>
            <a:rect r="r" b="b" t="t" l="l"/>
            <a:pathLst>
              <a:path h="4238274" w="4243578">
                <a:moveTo>
                  <a:pt x="0" y="0"/>
                </a:moveTo>
                <a:lnTo>
                  <a:pt x="4243578" y="0"/>
                </a:lnTo>
                <a:lnTo>
                  <a:pt x="4243578" y="4238274"/>
                </a:lnTo>
                <a:lnTo>
                  <a:pt x="0" y="4238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64512" y="3655558"/>
            <a:ext cx="3512200" cy="82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4855" b="true">
                <a:solidFill>
                  <a:srgbClr val="5EAE60"/>
                </a:solidFill>
                <a:latin typeface="Lato Bold"/>
                <a:ea typeface="Lato Bold"/>
                <a:cs typeface="Lato Bold"/>
                <a:sym typeface="Lato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10368" y="3861023"/>
            <a:ext cx="1443157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strike="noStrike" u="none">
                <a:solidFill>
                  <a:srgbClr val="F4FFEA"/>
                </a:solidFill>
                <a:latin typeface="Ubuntu Bold"/>
                <a:ea typeface="Ubuntu Bold"/>
                <a:cs typeface="Ubuntu Bold"/>
                <a:sym typeface="Ubuntu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51840" y="3861023"/>
            <a:ext cx="1443157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4FFEA"/>
                </a:solidFill>
                <a:latin typeface="Ubuntu Bold"/>
                <a:ea typeface="Ubuntu Bold"/>
                <a:cs typeface="Ubuntu Bold"/>
                <a:sym typeface="Ubuntu Bold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6077" y="5068139"/>
            <a:ext cx="1443157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4FFEA"/>
                </a:solidFill>
                <a:latin typeface="Ubuntu Bold"/>
                <a:ea typeface="Ubuntu Bold"/>
                <a:cs typeface="Ubuntu Bold"/>
                <a:sym typeface="Ubuntu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351880"/>
            <a:ext cx="1443157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4FFEA"/>
                </a:solidFill>
                <a:latin typeface="Ubuntu Bold"/>
                <a:ea typeface="Ubuntu Bold"/>
                <a:cs typeface="Ubuntu Bold"/>
                <a:sym typeface="Ubuntu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2632" y="5068139"/>
            <a:ext cx="1443157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4FFEA"/>
                </a:solidFill>
                <a:latin typeface="Ubuntu Bold"/>
                <a:ea typeface="Ubuntu Bold"/>
                <a:cs typeface="Ubuntu Bold"/>
                <a:sym typeface="Ubuntu Bold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37352" y="6351880"/>
            <a:ext cx="1443157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4FFEA"/>
                </a:solidFill>
                <a:latin typeface="Ubuntu Bold"/>
                <a:ea typeface="Ubuntu Bold"/>
                <a:cs typeface="Ubuntu Bold"/>
                <a:sym typeface="Ubuntu Bold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4" r="0" b="-45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3" r="0" b="-68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9" r="0" b="-52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3" t="0" r="-131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55" t="0" r="-775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1/2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7" t="0" r="-1877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4" t="0" r="-207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33" t="0" r="-1073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1" t="0" r="-365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1" t="0" r="-253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3/5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2" r="0" b="-29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8" t="0" r="-241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" r="0" b="-6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6022" y="3073400"/>
            <a:ext cx="10355957" cy="388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b="true" sz="11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RESULT OF</a:t>
            </a:r>
          </a:p>
          <a:p>
            <a:pPr algn="ctr">
              <a:lnSpc>
                <a:spcPts val="15400"/>
              </a:lnSpc>
            </a:pPr>
            <a:r>
              <a:rPr lang="en-US" b="true" sz="11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NR_1_5_352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2" t="0" r="-84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6" r="0" b="-14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1/3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973" y="2045248"/>
            <a:ext cx="14591484" cy="31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740" indent="-328370" lvl="1">
              <a:lnSpc>
                <a:spcPts val="4258"/>
              </a:lnSpc>
              <a:buFont typeface="Arial"/>
              <a:buChar char="•"/>
            </a:pPr>
            <a:r>
              <a:rPr lang="en-US" b="true" sz="30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Low-Density Parity Check (LDPC) codes represent a class of error correcting codes that may be employed for providing error correction of transmission errors in communication systems</a:t>
            </a:r>
          </a:p>
          <a:p>
            <a:pPr algn="just" marL="656740" indent="-328370" lvl="1">
              <a:lnSpc>
                <a:spcPts val="4258"/>
              </a:lnSpc>
              <a:buFont typeface="Arial"/>
              <a:buChar char="•"/>
            </a:pPr>
            <a:r>
              <a:rPr lang="en-US" b="true" sz="30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They maintain low decoding complexity due to their sparse matrix structure.</a:t>
            </a:r>
          </a:p>
          <a:p>
            <a:pPr algn="just" marL="656740" indent="-328370" lvl="1">
              <a:lnSpc>
                <a:spcPts val="4258"/>
              </a:lnSpc>
              <a:buFont typeface="Arial"/>
              <a:buChar char="•"/>
            </a:pPr>
            <a:r>
              <a:rPr lang="en-US" b="true" sz="30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Using LDPC codes, channel capacities that are close to the theoretical Shannon Limit can be achieved.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3747" y="212042"/>
            <a:ext cx="16980507" cy="13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69830" y="8606795"/>
            <a:ext cx="2923100" cy="7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A81715"/>
                </a:solidFill>
                <a:latin typeface="Ubuntu Bold"/>
                <a:ea typeface="Ubuntu Bold"/>
                <a:cs typeface="Ubuntu Bold"/>
                <a:sym typeface="Ubuntu Bold"/>
              </a:rPr>
              <a:t>LPDC INTRODUCED BY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A81715"/>
                </a:solidFill>
                <a:latin typeface="Ubuntu Bold"/>
                <a:ea typeface="Ubuntu Bold"/>
                <a:cs typeface="Ubuntu Bold"/>
                <a:sym typeface="Ubuntu Bold"/>
              </a:rPr>
              <a:t>ROBERT GALLAGER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5666" y="8666637"/>
            <a:ext cx="2503965" cy="11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 strike="noStrike" u="none">
                <a:solidFill>
                  <a:srgbClr val="DBC815"/>
                </a:solidFill>
                <a:latin typeface="Ubuntu Bold"/>
                <a:ea typeface="Ubuntu Bold"/>
                <a:cs typeface="Ubuntu Bold"/>
                <a:sym typeface="Ubuntu Bold"/>
              </a:rPr>
              <a:t>REDISCOVERY AND ACHIEVEMENT OF SHANNON LIMIT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17846" y="8549936"/>
            <a:ext cx="1639065" cy="11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58B5C2"/>
                </a:solidFill>
                <a:latin typeface="Ubuntu Bold"/>
                <a:ea typeface="Ubuntu Bold"/>
                <a:cs typeface="Ubuntu Bold"/>
                <a:sym typeface="Ubuntu Bold"/>
              </a:rPr>
              <a:t>INDUSTRIAL WORLD ADOPTION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1712" y="8549936"/>
            <a:ext cx="2732568" cy="7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C3E82"/>
                </a:solidFill>
                <a:latin typeface="Ubuntu Bold"/>
                <a:ea typeface="Ubuntu Bold"/>
                <a:cs typeface="Ubuntu Bold"/>
                <a:sym typeface="Ubuntu Bold"/>
              </a:rPr>
              <a:t>INTEGRATION OF LDPC INTO 5G NR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78699" y="5143500"/>
            <a:ext cx="8530602" cy="3218963"/>
            <a:chOff x="0" y="0"/>
            <a:chExt cx="11374136" cy="42919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74136" cy="4291951"/>
            </a:xfrm>
            <a:custGeom>
              <a:avLst/>
              <a:gdLst/>
              <a:ahLst/>
              <a:cxnLst/>
              <a:rect r="r" b="b" t="t" l="l"/>
              <a:pathLst>
                <a:path h="4291951" w="11374136">
                  <a:moveTo>
                    <a:pt x="0" y="0"/>
                  </a:moveTo>
                  <a:lnTo>
                    <a:pt x="11374136" y="0"/>
                  </a:lnTo>
                  <a:lnTo>
                    <a:pt x="11374136" y="4291951"/>
                  </a:lnTo>
                  <a:lnTo>
                    <a:pt x="0" y="429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1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52974" y="727989"/>
              <a:ext cx="1534509" cy="883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  <a:spcBef>
                  <a:spcPct val="0"/>
                </a:spcBef>
              </a:pPr>
              <a:r>
                <a:rPr lang="en-US" b="true" sz="3988">
                  <a:solidFill>
                    <a:srgbClr val="A81715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1962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407051" y="736730"/>
              <a:ext cx="1807384" cy="867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20"/>
                </a:lnSpc>
                <a:spcBef>
                  <a:spcPct val="0"/>
                </a:spcBef>
              </a:pPr>
              <a:r>
                <a:rPr lang="en-US" b="true" sz="3872">
                  <a:solidFill>
                    <a:srgbClr val="DBC815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1990s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176257" y="736730"/>
              <a:ext cx="1753142" cy="856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7"/>
                </a:lnSpc>
                <a:spcBef>
                  <a:spcPct val="0"/>
                </a:spcBef>
              </a:pPr>
              <a:r>
                <a:rPr lang="en-US" b="true" sz="3755">
                  <a:solidFill>
                    <a:srgbClr val="58B5C2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2000s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736363" y="838223"/>
              <a:ext cx="1939379" cy="683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8"/>
                </a:lnSpc>
                <a:spcBef>
                  <a:spcPct val="0"/>
                </a:spcBef>
              </a:pPr>
              <a:r>
                <a:rPr lang="en-US" b="true" sz="3055">
                  <a:solidFill>
                    <a:srgbClr val="2C3E82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2016-18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" t="0" r="-1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1" r="0" b="-8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9" r="0" b="-52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80" r="0" b="-56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14" r="0" b="-20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1/2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0" t="0" r="-119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9" t="0" r="-383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17" r="0" b="-191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3" r="0" b="-14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69" r="0" b="-33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3/5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5" t="0" r="-224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" t="0" r="-48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84243"/>
            <a:ext cx="7622415" cy="5874057"/>
          </a:xfrm>
          <a:custGeom>
            <a:avLst/>
            <a:gdLst/>
            <a:ahLst/>
            <a:cxnLst/>
            <a:rect r="r" b="b" t="t" l="l"/>
            <a:pathLst>
              <a:path h="5874057" w="7622415">
                <a:moveTo>
                  <a:pt x="0" y="0"/>
                </a:moveTo>
                <a:lnTo>
                  <a:pt x="7622415" y="0"/>
                </a:lnTo>
                <a:lnTo>
                  <a:pt x="7622415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1" r="0" b="-21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3063" y="3384243"/>
            <a:ext cx="7726237" cy="5874057"/>
          </a:xfrm>
          <a:custGeom>
            <a:avLst/>
            <a:gdLst/>
            <a:ahLst/>
            <a:cxnLst/>
            <a:rect r="r" b="b" t="t" l="l"/>
            <a:pathLst>
              <a:path h="5874057" w="7726237">
                <a:moveTo>
                  <a:pt x="0" y="0"/>
                </a:moveTo>
                <a:lnTo>
                  <a:pt x="7726237" y="0"/>
                </a:lnTo>
                <a:lnTo>
                  <a:pt x="7726237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5" r="0" b="-177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1971" y="352518"/>
            <a:ext cx="7304059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CODE RATE = 4/5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152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878" y="1901718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337443" cy="4687024"/>
          </a:xfrm>
          <a:custGeom>
            <a:avLst/>
            <a:gdLst/>
            <a:ahLst/>
            <a:cxnLst/>
            <a:rect r="r" b="b" t="t" l="l"/>
            <a:pathLst>
              <a:path h="4687024" w="8337443">
                <a:moveTo>
                  <a:pt x="0" y="0"/>
                </a:moveTo>
                <a:lnTo>
                  <a:pt x="8337443" y="0"/>
                </a:lnTo>
                <a:lnTo>
                  <a:pt x="8337443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" t="0" r="-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71276"/>
            <a:ext cx="8115300" cy="4687024"/>
          </a:xfrm>
          <a:custGeom>
            <a:avLst/>
            <a:gdLst/>
            <a:ahLst/>
            <a:cxnLst/>
            <a:rect r="r" b="b" t="t" l="l"/>
            <a:pathLst>
              <a:path h="4687024" w="8115300">
                <a:moveTo>
                  <a:pt x="0" y="0"/>
                </a:moveTo>
                <a:lnTo>
                  <a:pt x="8115300" y="0"/>
                </a:lnTo>
                <a:lnTo>
                  <a:pt x="8115300" y="4687024"/>
                </a:lnTo>
                <a:lnTo>
                  <a:pt x="0" y="4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7" t="0" r="-347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9621" y="3688626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92" y="5591899"/>
            <a:ext cx="73040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5785" y="2691652"/>
            <a:ext cx="2879532" cy="1516182"/>
            <a:chOff x="0" y="0"/>
            <a:chExt cx="758395" cy="3993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11252" y="2691652"/>
            <a:ext cx="2879532" cy="1516182"/>
            <a:chOff x="0" y="0"/>
            <a:chExt cx="758395" cy="3993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05184" y="2701177"/>
            <a:ext cx="2879532" cy="1516182"/>
            <a:chOff x="0" y="0"/>
            <a:chExt cx="758395" cy="3993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754722" y="4864160"/>
            <a:ext cx="2879532" cy="1516182"/>
            <a:chOff x="0" y="0"/>
            <a:chExt cx="758395" cy="3993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10014" y="1778162"/>
            <a:ext cx="2879532" cy="1516182"/>
            <a:chOff x="0" y="0"/>
            <a:chExt cx="758395" cy="3993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10014" y="7490017"/>
            <a:ext cx="2879532" cy="1516182"/>
            <a:chOff x="0" y="0"/>
            <a:chExt cx="758395" cy="3993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805184" y="5095597"/>
            <a:ext cx="2879532" cy="1516182"/>
            <a:chOff x="0" y="0"/>
            <a:chExt cx="758395" cy="3993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596994" y="7490017"/>
            <a:ext cx="2879532" cy="1516182"/>
            <a:chOff x="0" y="0"/>
            <a:chExt cx="758395" cy="3993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474086" y="5612725"/>
            <a:ext cx="2879532" cy="1516182"/>
            <a:chOff x="0" y="0"/>
            <a:chExt cx="758395" cy="3993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5785" y="5612725"/>
            <a:ext cx="2879532" cy="1516182"/>
            <a:chOff x="0" y="0"/>
            <a:chExt cx="758395" cy="3993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474086" y="8152891"/>
            <a:ext cx="2879532" cy="1516182"/>
            <a:chOff x="0" y="0"/>
            <a:chExt cx="758395" cy="39932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65785" y="8152891"/>
            <a:ext cx="2879532" cy="1516182"/>
            <a:chOff x="0" y="0"/>
            <a:chExt cx="758395" cy="39932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58395" cy="399324"/>
            </a:xfrm>
            <a:custGeom>
              <a:avLst/>
              <a:gdLst/>
              <a:ahLst/>
              <a:cxnLst/>
              <a:rect r="r" b="b" t="t" l="l"/>
              <a:pathLst>
                <a:path h="399324" w="758395">
                  <a:moveTo>
                    <a:pt x="137119" y="0"/>
                  </a:moveTo>
                  <a:lnTo>
                    <a:pt x="621276" y="0"/>
                  </a:lnTo>
                  <a:cubicBezTo>
                    <a:pt x="657643" y="0"/>
                    <a:pt x="692519" y="14446"/>
                    <a:pt x="718234" y="40161"/>
                  </a:cubicBezTo>
                  <a:cubicBezTo>
                    <a:pt x="743949" y="65876"/>
                    <a:pt x="758395" y="100753"/>
                    <a:pt x="758395" y="137119"/>
                  </a:cubicBezTo>
                  <a:lnTo>
                    <a:pt x="758395" y="262205"/>
                  </a:lnTo>
                  <a:cubicBezTo>
                    <a:pt x="758395" y="337933"/>
                    <a:pt x="697005" y="399324"/>
                    <a:pt x="621276" y="399324"/>
                  </a:cubicBezTo>
                  <a:lnTo>
                    <a:pt x="137119" y="399324"/>
                  </a:lnTo>
                  <a:cubicBezTo>
                    <a:pt x="61390" y="399324"/>
                    <a:pt x="0" y="337933"/>
                    <a:pt x="0" y="262205"/>
                  </a:cubicBezTo>
                  <a:lnTo>
                    <a:pt x="0" y="137119"/>
                  </a:lnTo>
                  <a:cubicBezTo>
                    <a:pt x="0" y="61390"/>
                    <a:pt x="61390" y="0"/>
                    <a:pt x="137119" y="0"/>
                  </a:cubicBezTo>
                  <a:close/>
                </a:path>
              </a:pathLst>
            </a:custGeom>
            <a:solidFill>
              <a:srgbClr val="D1B85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758395" cy="45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011252" y="2887768"/>
            <a:ext cx="287953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PARITY CHECK MATRIX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51843" y="7848091"/>
            <a:ext cx="179587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BPSK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45764" y="2868718"/>
            <a:ext cx="171957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BASE MATRIX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86209" y="2868718"/>
            <a:ext cx="179587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 MATRIX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3747" y="212042"/>
            <a:ext cx="16980507" cy="13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FLOW CHART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51843" y="1955400"/>
            <a:ext cx="179587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RANDOM MESSAGE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213113" y="5019675"/>
            <a:ext cx="19627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ENCODED MESSAGE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47013" y="5505172"/>
            <a:ext cx="179587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NOISE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38823" y="7882282"/>
            <a:ext cx="179587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AWGN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867557" y="5789791"/>
            <a:ext cx="194423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RECEIVED MESSAGE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94229" y="5806341"/>
            <a:ext cx="202264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RECEIVED BITS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21926" y="8295765"/>
            <a:ext cx="20949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HARD DECODING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801725" y="8295765"/>
            <a:ext cx="20949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SOFT DECODING</a:t>
            </a:r>
          </a:p>
        </p:txBody>
      </p:sp>
      <p:sp>
        <p:nvSpPr>
          <p:cNvPr name="AutoShape 52" id="52"/>
          <p:cNvSpPr/>
          <p:nvPr/>
        </p:nvSpPr>
        <p:spPr>
          <a:xfrm>
            <a:off x="3945317" y="3449743"/>
            <a:ext cx="10659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 flipV="true">
            <a:off x="7890784" y="3386848"/>
            <a:ext cx="876120" cy="628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>
            <a:off x="11664100" y="4077732"/>
            <a:ext cx="3090621" cy="12765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 flipH="true">
            <a:off x="14449780" y="6396891"/>
            <a:ext cx="1006342" cy="10931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H="true">
            <a:off x="11658999" y="2536253"/>
            <a:ext cx="1351016" cy="4277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 flipH="true">
            <a:off x="11476526" y="8219145"/>
            <a:ext cx="1575676" cy="289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 flipH="true" flipV="true">
            <a:off x="7259118" y="6931077"/>
            <a:ext cx="2173943" cy="558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>
            <a:off x="10758298" y="6611779"/>
            <a:ext cx="28481" cy="8782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>
            <a:off x="5913852" y="7128907"/>
            <a:ext cx="0" cy="10239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1" id="61"/>
          <p:cNvSpPr/>
          <p:nvPr/>
        </p:nvSpPr>
        <p:spPr>
          <a:xfrm>
            <a:off x="2505551" y="7128907"/>
            <a:ext cx="0" cy="10239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 flipH="true">
            <a:off x="3945317" y="6370816"/>
            <a:ext cx="52876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359" y="1028700"/>
            <a:ext cx="10467345" cy="8229600"/>
          </a:xfrm>
          <a:custGeom>
            <a:avLst/>
            <a:gdLst/>
            <a:ahLst/>
            <a:cxnLst/>
            <a:rect r="r" b="b" t="t" l="l"/>
            <a:pathLst>
              <a:path h="8229600" w="10467345">
                <a:moveTo>
                  <a:pt x="0" y="0"/>
                </a:moveTo>
                <a:lnTo>
                  <a:pt x="10467344" y="0"/>
                </a:lnTo>
                <a:lnTo>
                  <a:pt x="10467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2" r="0" b="-18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34642" cy="4114800"/>
          </a:xfrm>
          <a:custGeom>
            <a:avLst/>
            <a:gdLst/>
            <a:ahLst/>
            <a:cxnLst/>
            <a:rect r="r" b="b" t="t" l="l"/>
            <a:pathLst>
              <a:path h="4114800" w="5434642">
                <a:moveTo>
                  <a:pt x="0" y="0"/>
                </a:moveTo>
                <a:lnTo>
                  <a:pt x="5434642" y="0"/>
                </a:lnTo>
                <a:lnTo>
                  <a:pt x="5434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01054" y="1182992"/>
            <a:ext cx="5237036" cy="3960508"/>
          </a:xfrm>
          <a:custGeom>
            <a:avLst/>
            <a:gdLst/>
            <a:ahLst/>
            <a:cxnLst/>
            <a:rect r="r" b="b" t="t" l="l"/>
            <a:pathLst>
              <a:path h="3960508" w="5237036">
                <a:moveTo>
                  <a:pt x="0" y="0"/>
                </a:moveTo>
                <a:lnTo>
                  <a:pt x="5237036" y="0"/>
                </a:lnTo>
                <a:lnTo>
                  <a:pt x="5237036" y="3960508"/>
                </a:lnTo>
                <a:lnTo>
                  <a:pt x="0" y="3960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452" y="5143500"/>
            <a:ext cx="5292347" cy="4114800"/>
          </a:xfrm>
          <a:custGeom>
            <a:avLst/>
            <a:gdLst/>
            <a:ahLst/>
            <a:cxnLst/>
            <a:rect r="r" b="b" t="t" l="l"/>
            <a:pathLst>
              <a:path h="4114800" w="5292347">
                <a:moveTo>
                  <a:pt x="0" y="0"/>
                </a:moveTo>
                <a:lnTo>
                  <a:pt x="5292347" y="0"/>
                </a:lnTo>
                <a:lnTo>
                  <a:pt x="5292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08012" y="5143500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61739"/>
            <a:ext cx="18288000" cy="119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0"/>
              </a:lnSpc>
              <a:spcBef>
                <a:spcPct val="0"/>
              </a:spcBef>
            </a:pPr>
            <a:r>
              <a:rPr lang="en-US" b="true" sz="6757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SHANNON’S LIMIT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6022" y="3898016"/>
            <a:ext cx="10355957" cy="221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9"/>
              </a:lnSpc>
            </a:pPr>
            <a:r>
              <a:rPr lang="en-US" b="true" sz="12778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57782" y="4446811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0" y="0"/>
                </a:moveTo>
                <a:lnTo>
                  <a:pt x="6409803" y="0"/>
                </a:lnTo>
                <a:lnTo>
                  <a:pt x="6409803" y="6409803"/>
                </a:lnTo>
                <a:lnTo>
                  <a:pt x="0" y="6409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8883" y="3298497"/>
            <a:ext cx="12584771" cy="275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7"/>
              </a:lnSpc>
            </a:pPr>
            <a:r>
              <a:rPr lang="en-US" b="true" sz="1575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ENCODING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6036" y="-298063"/>
            <a:ext cx="12584771" cy="13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 strike="noStrike" u="non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BASE GRAPHS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236" y="2395775"/>
            <a:ext cx="8993764" cy="490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841" b="true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LDPC uses two standard base matrices:</a:t>
            </a:r>
          </a:p>
          <a:p>
            <a:pPr algn="l">
              <a:lnSpc>
                <a:spcPts val="2615"/>
              </a:lnSpc>
            </a:pPr>
          </a:p>
          <a:p>
            <a:pPr algn="l" marL="570382" indent="-285191" lvl="1">
              <a:lnSpc>
                <a:spcPts val="2615"/>
              </a:lnSpc>
              <a:buFont typeface="Arial"/>
              <a:buChar char="•"/>
            </a:pP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BG1: Size</a:t>
            </a: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46 × 68</a:t>
            </a:r>
          </a:p>
          <a:p>
            <a:pPr algn="l">
              <a:lnSpc>
                <a:spcPts val="2615"/>
              </a:lnSpc>
            </a:pPr>
          </a:p>
          <a:p>
            <a:pPr algn="l" marL="570382" indent="-285191" lvl="1">
              <a:lnSpc>
                <a:spcPts val="2615"/>
              </a:lnSpc>
              <a:buFont typeface="Arial"/>
              <a:buChar char="•"/>
            </a:pP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BG2: Size 42 × 52</a:t>
            </a:r>
          </a:p>
          <a:p>
            <a:pPr algn="l">
              <a:lnSpc>
                <a:spcPts val="2615"/>
              </a:lnSpc>
            </a:pPr>
          </a:p>
          <a:p>
            <a:pPr algn="l" marL="570382" indent="-285191" lvl="1">
              <a:lnSpc>
                <a:spcPts val="2615"/>
              </a:lnSpc>
              <a:buFont typeface="Arial"/>
              <a:buChar char="•"/>
            </a:pP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These are sparse matrices – mostly 0’s with few non-zero entries</a:t>
            </a:r>
          </a:p>
          <a:p>
            <a:pPr algn="l">
              <a:lnSpc>
                <a:spcPts val="2615"/>
              </a:lnSpc>
            </a:pPr>
          </a:p>
          <a:p>
            <a:pPr algn="l" marL="570382" indent="-285191" lvl="1">
              <a:lnSpc>
                <a:spcPts val="2615"/>
              </a:lnSpc>
              <a:buFont typeface="Arial"/>
              <a:buChar char="•"/>
            </a:pP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The base matrices are expanded into the full parity-check matrix (H) using an expansion factor</a:t>
            </a: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Zc</a:t>
            </a:r>
          </a:p>
          <a:p>
            <a:pPr algn="l">
              <a:lnSpc>
                <a:spcPts val="2615"/>
              </a:lnSpc>
            </a:pPr>
          </a:p>
          <a:p>
            <a:pPr algn="l" marL="570382" indent="-285191" lvl="1">
              <a:lnSpc>
                <a:spcPts val="2615"/>
              </a:lnSpc>
              <a:buFont typeface="Arial"/>
              <a:buChar char="•"/>
            </a:pP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The number of message bits is determined by </a:t>
            </a: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k=m-n</a:t>
            </a: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 where the base graphs are of size </a:t>
            </a: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 x n</a:t>
            </a: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. Thus, BG1 has a maximum of </a:t>
            </a: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22 bits</a:t>
            </a: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. BG2 has a maximum of </a:t>
            </a:r>
            <a:r>
              <a:rPr lang="en-US" b="true" sz="264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10 bits</a:t>
            </a:r>
            <a:r>
              <a:rPr lang="en-US" b="true" sz="2641">
                <a:solidFill>
                  <a:srgbClr val="406D41"/>
                </a:solidFill>
                <a:latin typeface="Lato Bold"/>
                <a:ea typeface="Lato Bold"/>
                <a:cs typeface="Lato Bold"/>
                <a:sym typeface="Lato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68617" y="8015056"/>
            <a:ext cx="4444066" cy="29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1741" b="true">
                <a:solidFill>
                  <a:srgbClr val="193120"/>
                </a:solidFill>
                <a:latin typeface="Lato Bold"/>
                <a:ea typeface="Lato Bold"/>
                <a:cs typeface="Lato Bold"/>
                <a:sym typeface="Lato Bold"/>
              </a:rPr>
              <a:t>A general base graph representation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353147" y="2183495"/>
            <a:ext cx="8217604" cy="5581769"/>
          </a:xfrm>
          <a:custGeom>
            <a:avLst/>
            <a:gdLst/>
            <a:ahLst/>
            <a:cxnLst/>
            <a:rect r="r" b="b" t="t" l="l"/>
            <a:pathLst>
              <a:path h="5581769" w="8217604">
                <a:moveTo>
                  <a:pt x="0" y="0"/>
                </a:moveTo>
                <a:lnTo>
                  <a:pt x="8217604" y="0"/>
                </a:lnTo>
                <a:lnTo>
                  <a:pt x="8217604" y="5581768"/>
                </a:lnTo>
                <a:lnTo>
                  <a:pt x="0" y="5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2272335" y="-435968"/>
            <a:ext cx="6409803" cy="6409803"/>
          </a:xfrm>
          <a:custGeom>
            <a:avLst/>
            <a:gdLst/>
            <a:ahLst/>
            <a:cxnLst/>
            <a:rect r="r" b="b" t="t" l="l"/>
            <a:pathLst>
              <a:path h="6409803" w="6409803">
                <a:moveTo>
                  <a:pt x="6409803" y="6409803"/>
                </a:moveTo>
                <a:lnTo>
                  <a:pt x="0" y="6409803"/>
                </a:lnTo>
                <a:lnTo>
                  <a:pt x="0" y="0"/>
                </a:lnTo>
                <a:lnTo>
                  <a:pt x="6409803" y="0"/>
                </a:lnTo>
                <a:lnTo>
                  <a:pt x="6409803" y="64098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84150"/>
            <a:ext cx="14499683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STRUCTURAL REGIONS OF BASE GRAPHS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235" y="2162083"/>
            <a:ext cx="9645805" cy="830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Each base matrix is conceptually divided into six logical regions to distinguish between: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 marL="518168" indent="-259084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193120"/>
                </a:solidFill>
                <a:latin typeface="Ubuntu Bold"/>
                <a:ea typeface="Ubuntu Bold"/>
                <a:cs typeface="Ubuntu Bold"/>
                <a:sym typeface="Ubuntu Bold"/>
              </a:rPr>
              <a:t>High density / low density</a:t>
            </a:r>
          </a:p>
          <a:p>
            <a:pPr algn="l">
              <a:lnSpc>
                <a:spcPts val="3360"/>
              </a:lnSpc>
            </a:pPr>
          </a:p>
          <a:p>
            <a:pPr algn="l" marL="518168" indent="-259084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Information bits / parity bits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 Region Breakdown: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Base Graph   Region A   Region B   Region C   Region D   Region I     Region O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BG1 (46×68)   4×22 (A)     4×4 (B)      4×42 (C)   42×22 (D)   42×4 (I)     42×42 (O)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BG2 (42×52)   4×10 (A)     4×4 (B)      4×38 (C)   38×10 (D)   38×4 (I)     38×38 (O)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46514" y="6442592"/>
            <a:ext cx="7171080" cy="315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</a:p>
          <a:p>
            <a:pPr algn="l">
              <a:lnSpc>
                <a:spcPts val="1955"/>
              </a:lnSpc>
            </a:pPr>
            <a:r>
              <a:rPr lang="en-US" b="true" sz="21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A: </a:t>
            </a:r>
            <a:r>
              <a:rPr lang="en-US" b="true" sz="212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High-density region (important for data mixing)</a:t>
            </a:r>
          </a:p>
          <a:p>
            <a:pPr algn="l">
              <a:lnSpc>
                <a:spcPts val="1955"/>
              </a:lnSpc>
            </a:pPr>
          </a:p>
          <a:p>
            <a:pPr algn="l">
              <a:lnSpc>
                <a:spcPts val="1955"/>
              </a:lnSpc>
            </a:pPr>
            <a:r>
              <a:rPr lang="en-US" b="true" sz="21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B:</a:t>
            </a:r>
            <a:r>
              <a:rPr lang="en-US" b="true" sz="212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Double diagonal structure – crucial for efficient systematic encoding</a:t>
            </a:r>
          </a:p>
          <a:p>
            <a:pPr algn="l">
              <a:lnSpc>
                <a:spcPts val="1955"/>
              </a:lnSpc>
            </a:pPr>
          </a:p>
          <a:p>
            <a:pPr algn="l">
              <a:lnSpc>
                <a:spcPts val="1955"/>
              </a:lnSpc>
            </a:pPr>
            <a:r>
              <a:rPr lang="en-US" b="true" sz="21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C/D:</a:t>
            </a:r>
            <a:r>
              <a:rPr lang="en-US" b="true" sz="212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Low-density sections – offer decoding sparsity</a:t>
            </a:r>
          </a:p>
          <a:p>
            <a:pPr algn="l">
              <a:lnSpc>
                <a:spcPts val="1955"/>
              </a:lnSpc>
            </a:pPr>
          </a:p>
          <a:p>
            <a:pPr algn="l">
              <a:lnSpc>
                <a:spcPts val="1955"/>
              </a:lnSpc>
            </a:pPr>
            <a:r>
              <a:rPr lang="en-US" b="true" sz="21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I:</a:t>
            </a:r>
            <a:r>
              <a:rPr lang="en-US" b="true" sz="212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Identity matrices – help preserve structure in expansion</a:t>
            </a:r>
          </a:p>
          <a:p>
            <a:pPr algn="l">
              <a:lnSpc>
                <a:spcPts val="1955"/>
              </a:lnSpc>
            </a:pPr>
          </a:p>
          <a:p>
            <a:pPr algn="l">
              <a:lnSpc>
                <a:spcPts val="1955"/>
              </a:lnSpc>
            </a:pPr>
            <a:r>
              <a:rPr lang="en-US" b="true" sz="21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O:</a:t>
            </a:r>
            <a:r>
              <a:rPr lang="en-US" b="true" sz="2125">
                <a:solidFill>
                  <a:srgbClr val="406D41"/>
                </a:solidFill>
                <a:latin typeface="Ubuntu Bold"/>
                <a:ea typeface="Ubuntu Bold"/>
                <a:cs typeface="Ubuntu Bold"/>
                <a:sym typeface="Ubuntu Bold"/>
              </a:rPr>
              <a:t> All-zero matrices – act as “gaps” between regions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85427" y="1875153"/>
            <a:ext cx="6773873" cy="4492912"/>
          </a:xfrm>
          <a:custGeom>
            <a:avLst/>
            <a:gdLst/>
            <a:ahLst/>
            <a:cxnLst/>
            <a:rect r="r" b="b" t="t" l="l"/>
            <a:pathLst>
              <a:path h="4492912" w="6773873">
                <a:moveTo>
                  <a:pt x="0" y="0"/>
                </a:moveTo>
                <a:lnTo>
                  <a:pt x="6773873" y="0"/>
                </a:lnTo>
                <a:lnTo>
                  <a:pt x="6773873" y="4492912"/>
                </a:lnTo>
                <a:lnTo>
                  <a:pt x="0" y="449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218" b="-89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DAGk-X7aAaY</dc:identifier>
  <dcterms:modified xsi:type="dcterms:W3CDTF">2011-08-01T06:04:30Z</dcterms:modified>
  <cp:revision>1</cp:revision>
  <dc:title>Green Yellow Modern Minimalist Presentation</dc:title>
</cp:coreProperties>
</file>